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11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Lst>
  <p:sldSz cx="18288000" cy="10287000"/>
  <p:notesSz cx="7010400" cy="9296400"/>
  <p:embeddedFontLst>
    <p:embeddedFont>
      <p:font typeface="Calibri" panose="020F0502020204030204" pitchFamily="34" charset="0"/>
      <p:regular r:id="rId112"/>
      <p:bold r:id="rId113"/>
      <p:italic r:id="rId114"/>
      <p:boldItalic r:id="rId115"/>
    </p:embeddedFont>
    <p:embeddedFont>
      <p:font typeface="Century Gothic" panose="020B0502020202020204" pitchFamily="34" charset="0"/>
      <p:regular r:id="rId116"/>
      <p:bold r:id="rId117"/>
      <p:italic r:id="rId118"/>
      <p:boldItalic r:id="rId119"/>
    </p:embeddedFont>
    <p:embeddedFont>
      <p:font typeface="Consolas" panose="020B0609020204030204" pitchFamily="49" charset="0"/>
      <p:regular r:id="rId120"/>
      <p:bold r:id="rId121"/>
      <p:italic r:id="rId122"/>
      <p:boldItalic r:id="rId123"/>
    </p:embeddedFont>
    <p:embeddedFont>
      <p:font typeface="Roboto" panose="020B0604020202020204" charset="0"/>
      <p:regular r:id="rId124"/>
      <p:bold r:id="rId125"/>
      <p:italic r:id="rId126"/>
      <p:boldItalic r:id="rId127"/>
    </p:embeddedFont>
    <p:embeddedFont>
      <p:font typeface="Roboto Mono" panose="020B0604020202020204" charset="0"/>
      <p:regular r:id="rId128"/>
      <p:bold r:id="rId129"/>
      <p:italic r:id="rId130"/>
      <p:boldItalic r:id="rId131"/>
    </p:embeddedFont>
    <p:embeddedFont>
      <p:font typeface="Trebuchet MS" panose="020B0603020202020204" pitchFamily="34" charset="0"/>
      <p:regular r:id="rId132"/>
      <p:bold r:id="rId133"/>
      <p:italic r:id="rId134"/>
      <p:boldItalic r:id="rId135"/>
    </p:embeddedFont>
    <p:embeddedFont>
      <p:font typeface="Verdana" panose="020B0604030504040204" pitchFamily="34" charset="0"/>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0F9356-7B82-4037-A92A-BBC3AD3AEDFC}">
  <a:tblStyle styleId="{1A0F9356-7B82-4037-A92A-BBC3AD3AEDF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4F8DE62C-EEFE-4FB8-A7AE-5C298764252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940" y="36"/>
      </p:cViewPr>
      <p:guideLst>
        <p:guide orient="horz" pos="6288"/>
        <p:guide orient="horz" pos="4896"/>
        <p:guide pos="9878"/>
        <p:guide pos="1800"/>
        <p:guide pos="4656"/>
        <p:guide orient="horz" pos="5393"/>
        <p:guide pos="5760"/>
        <p:guide orient="horz" pos="3734"/>
        <p:guide pos="7342"/>
        <p:guide orient="horz" pos="4368"/>
        <p:guide pos="8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6.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fntdata"/><Relationship Id="rId133" Type="http://schemas.openxmlformats.org/officeDocument/2006/relationships/font" Target="fonts/font22.fntdata"/><Relationship Id="rId138" Type="http://schemas.openxmlformats.org/officeDocument/2006/relationships/font" Target="fonts/font27.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2.fntdata"/><Relationship Id="rId128"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fntdata"/><Relationship Id="rId118" Type="http://schemas.openxmlformats.org/officeDocument/2006/relationships/font" Target="fonts/font7.fntdata"/><Relationship Id="rId134" Type="http://schemas.openxmlformats.org/officeDocument/2006/relationships/font" Target="fonts/font23.fntdata"/><Relationship Id="rId139"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0.fntdata"/><Relationship Id="rId14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font" Target="fonts/font5.fntdata"/><Relationship Id="rId124" Type="http://schemas.openxmlformats.org/officeDocument/2006/relationships/font" Target="fonts/font13.fntdata"/><Relationship Id="rId129" Type="http://schemas.openxmlformats.org/officeDocument/2006/relationships/font" Target="fonts/font18.fntdata"/><Relationship Id="rId137" Type="http://schemas.openxmlformats.org/officeDocument/2006/relationships/font" Target="fonts/font2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notesMaster" Target="notesMasters/notesMaster1.xml"/><Relationship Id="rId132" Type="http://schemas.openxmlformats.org/officeDocument/2006/relationships/font" Target="fonts/font21.fntdata"/><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font" Target="fonts/font3.fntdata"/><Relationship Id="rId119" Type="http://schemas.openxmlformats.org/officeDocument/2006/relationships/font" Target="fonts/font8.fntdata"/><Relationship Id="rId12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1.fntdata"/><Relationship Id="rId130" Type="http://schemas.openxmlformats.org/officeDocument/2006/relationships/font" Target="fonts/font19.fntdata"/><Relationship Id="rId135" Type="http://schemas.openxmlformats.org/officeDocument/2006/relationships/font" Target="fonts/font24.fntdata"/><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9.fntdata"/><Relationship Id="rId125" Type="http://schemas.openxmlformats.org/officeDocument/2006/relationships/font" Target="fonts/font14.fntdata"/><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4.fntdata"/><Relationship Id="rId131" Type="http://schemas.openxmlformats.org/officeDocument/2006/relationships/font" Target="fonts/font20.fntdata"/><Relationship Id="rId136"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github.com/NVIDIA/gbm-bench"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latin typeface="Arial"/>
              <a:ea typeface="Arial"/>
              <a:cs typeface="Arial"/>
              <a:sym typeface="Arial"/>
            </a:endParaRPr>
          </a:p>
        </p:txBody>
      </p:sp>
      <p:sp>
        <p:nvSpPr>
          <p:cNvPr id="152" name="Google Shape;152;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b039f2a748_4_10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736" name="Google Shape;736;gb039f2a748_4_1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6"/>
        <p:cNvGrpSpPr/>
        <p:nvPr/>
      </p:nvGrpSpPr>
      <p:grpSpPr>
        <a:xfrm>
          <a:off x="0" y="0"/>
          <a:ext cx="0" cy="0"/>
          <a:chOff x="0" y="0"/>
          <a:chExt cx="0" cy="0"/>
        </a:xfrm>
      </p:grpSpPr>
      <p:sp>
        <p:nvSpPr>
          <p:cNvPr id="2267" name="Google Shape;2267;g93fb9330a4_12_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68" name="Google Shape;2268;g93fb9330a4_12_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p8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77" name="Google Shape;2277;p8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p7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85" name="Google Shape;2285;p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p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7" name="Google Shape;2297;p7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98" name="Google Shape;2298;p7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103</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p7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305" name="Google Shape;2305;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p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3" name="Google Shape;2323;p85: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24" name="Google Shape;2324;p85: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Google Shape;2341;p8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342" name="Google Shape;2342;p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3"/>
        <p:cNvGrpSpPr/>
        <p:nvPr/>
      </p:nvGrpSpPr>
      <p:grpSpPr>
        <a:xfrm>
          <a:off x="0" y="0"/>
          <a:ext cx="0" cy="0"/>
          <a:chOff x="0" y="0"/>
          <a:chExt cx="0" cy="0"/>
        </a:xfrm>
      </p:grpSpPr>
      <p:sp>
        <p:nvSpPr>
          <p:cNvPr id="2364" name="Google Shape;2364;p8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365" name="Google Shape;2365;p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6"/>
        <p:cNvGrpSpPr/>
        <p:nvPr/>
      </p:nvGrpSpPr>
      <p:grpSpPr>
        <a:xfrm>
          <a:off x="0" y="0"/>
          <a:ext cx="0" cy="0"/>
          <a:chOff x="0" y="0"/>
          <a:chExt cx="0" cy="0"/>
        </a:xfrm>
      </p:grpSpPr>
      <p:sp>
        <p:nvSpPr>
          <p:cNvPr id="2387" name="Google Shape;2387;p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8" name="Google Shape;2388;p8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p>
        </p:txBody>
      </p:sp>
      <p:sp>
        <p:nvSpPr>
          <p:cNvPr id="2389" name="Google Shape;2389;p8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108</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b039f2a748_4_263:notes"/>
          <p:cNvSpPr txBox="1">
            <a:spLocks noGrp="1"/>
          </p:cNvSpPr>
          <p:nvPr>
            <p:ph type="body" idx="1"/>
          </p:nvPr>
        </p:nvSpPr>
        <p:spPr>
          <a:xfrm>
            <a:off x="716619" y="4489386"/>
            <a:ext cx="5732700" cy="4253100"/>
          </a:xfrm>
          <a:prstGeom prst="rect">
            <a:avLst/>
          </a:prstGeom>
          <a:noFill/>
          <a:ln>
            <a:noFill/>
          </a:ln>
        </p:spPr>
        <p:txBody>
          <a:bodyPr spcFirstLastPara="1" wrap="square" lIns="95075" tIns="47525" rIns="95075" bIns="47525" anchor="t" anchorCtr="0">
            <a:noAutofit/>
          </a:bodyPr>
          <a:lstStyle/>
          <a:p>
            <a:pPr marL="0" lvl="0" indent="0" algn="l" rtl="0">
              <a:spcBef>
                <a:spcPts val="300"/>
              </a:spcBef>
              <a:spcAft>
                <a:spcPts val="0"/>
              </a:spcAft>
              <a:buClr>
                <a:schemeClr val="dk1"/>
              </a:buClr>
              <a:buSzPts val="1200"/>
              <a:buFont typeface="Calibri"/>
              <a:buNone/>
            </a:pPr>
            <a:endParaRPr sz="1400"/>
          </a:p>
        </p:txBody>
      </p:sp>
      <p:sp>
        <p:nvSpPr>
          <p:cNvPr id="774" name="Google Shape;774;gb039f2a748_4_263:notes"/>
          <p:cNvSpPr>
            <a:spLocks noGrp="1" noRot="1" noChangeAspect="1"/>
          </p:cNvSpPr>
          <p:nvPr>
            <p:ph type="sldImg" idx="2"/>
          </p:nvPr>
        </p:nvSpPr>
        <p:spPr>
          <a:xfrm>
            <a:off x="415431" y="708528"/>
            <a:ext cx="6335400" cy="3544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12" name="Google Shape;812;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8719dddb46_0_3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g8719dddb46_0_30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23" name="Google Shape;823;g8719dddb46_0_30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8719dddb46_0_16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8719dddb46_0_16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29" name="Google Shape;829;g8719dddb46_0_167: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719dddb46_1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719dddb46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36" name="Google Shape;836;g8719dddb46_1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1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45" name="Google Shape;845;p1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51" name="Google Shape;851;p1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p1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76" name="Google Shape;876;p1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p1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02" name="Google Shape;902;p1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87441950e_0_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887441950e_0_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59" name="Google Shape;159;g887441950e_0_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sz="1100">
                <a:latin typeface="Trebuchet MS"/>
                <a:ea typeface="Trebuchet MS"/>
                <a:cs typeface="Trebuchet MS"/>
                <a:sym typeface="Trebuchet MS"/>
              </a:rPr>
              <a:t>2</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p1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08" name="Google Shape;908;p1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55c74e1df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a55c74e1df_1_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35" name="Google Shape;935;ga55c74e1df_1_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59" name="Google Shape;959;p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7" name="Google Shape;977;p1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78" name="Google Shape;978;p1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8" name="Google Shape;998;p20: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99" name="Google Shape;999;p20: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31" name="Google Shape;1031;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37" name="Google Shape;1037;p2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3" name="Google Shape;1063;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64" name="Google Shape;1064;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2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71" name="Google Shape;1071;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25: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086" name="Google Shape;1086;p25: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68" name="Google Shape;168;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9" name="Google Shape;1099;p2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00" name="Google Shape;1100;p2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2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116" name="Google Shape;1116;p2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4" name="Google Shape;1154;p2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155" name="Google Shape;1155;p2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1" name="Google Shape;1181;p2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82" name="Google Shape;1182;p2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b05a1d02a5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b05a1d02a5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224" name="Google Shape;1224;gb05a1d02a5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34" name="Google Shape;1234;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3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40" name="Google Shape;1240;p3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888254f65b_1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6" name="Google Shape;1266;g888254f65b_1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330"/>
              </a:spcBef>
              <a:spcAft>
                <a:spcPts val="0"/>
              </a:spcAft>
              <a:buSzPts val="1400"/>
              <a:buNone/>
            </a:pPr>
            <a:endParaRPr/>
          </a:p>
        </p:txBody>
      </p:sp>
      <p:sp>
        <p:nvSpPr>
          <p:cNvPr id="1267" name="Google Shape;1267;g888254f65b_12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8" name="Google Shape;1298;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99" name="Google Shape;1299;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9" name="Google Shape;1339;p3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340" name="Google Shape;1340;p3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94" name="Google Shape;194;p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4</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p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410" name="Google Shape;1410;p3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417" name="Google Shape;1417;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2" name="Google Shape;1422;p4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23" name="Google Shape;1423;p4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p4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1450" name="Google Shape;1450;p4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486" name="Google Shape;1486;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4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503" name="Google Shape;1503;p4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1" name="Google Shape;1521;p4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522" name="Google Shape;1522;p4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4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41" name="Google Shape;1541;p4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2" name="Google Shape;1562;p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563" name="Google Shape;1563;p4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1" name="Google Shape;1571;p4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r>
              <a:rPr lang="en-US"/>
              <a:t>DGX-1, 2x E5-2698 v4 @ 2.20GHz, V100-32GB, using FIL BATCH_REORG algo, 1000 trees, max_depth=10</a:t>
            </a:r>
            <a:endParaRPr/>
          </a:p>
          <a:p>
            <a:pPr marL="0" lvl="0" indent="0" algn="l" rtl="0">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3"/>
              </a:rPr>
              <a:t>https://github.com/NVIDIA/gbm-bench</a:t>
            </a:r>
            <a:endParaRPr/>
          </a:p>
          <a:p>
            <a:pPr marL="0" lvl="0" indent="0" algn="l" rtl="0">
              <a:lnSpc>
                <a:spcPct val="100000"/>
              </a:lnSpc>
              <a:spcBef>
                <a:spcPts val="330"/>
              </a:spcBef>
              <a:spcAft>
                <a:spcPts val="0"/>
              </a:spcAft>
              <a:buSzPts val="1400"/>
              <a:buNone/>
            </a:pPr>
            <a:r>
              <a:rPr lang="en-US"/>
              <a:t>Release 0.9</a:t>
            </a:r>
            <a:endParaRPr/>
          </a:p>
        </p:txBody>
      </p:sp>
      <p:sp>
        <p:nvSpPr>
          <p:cNvPr id="1572" name="Google Shape;1572;p4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8" name="Google Shape;228;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81e2d3b999_5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13" name="Google Shape;1613;g81e2d3b999_5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880d672b07_14_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21" name="Google Shape;1621;g880d672b07_14_1: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880d672b07_14_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32" name="Google Shape;1632;g880d672b07_14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a68a935e6d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a68a935e6d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43" name="Google Shape;1643;ga68a935e6d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5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51" name="Google Shape;1651;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5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58" name="Google Shape;1658;p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65" name="Google Shape;1665;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0" name="Google Shape;1670;p5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671" name="Google Shape;1671;p5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p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7" name="Google Shape;1697;p54: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98" name="Google Shape;1698;p54: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p5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06" name="Google Shape;1706;p5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443" name="Google Shape;443;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p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4" name="Google Shape;1724;p5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725" name="Google Shape;1725;p5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60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927da9715f_1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52" name="Google Shape;1752;g927da9715f_1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8"/>
        <p:cNvGrpSpPr/>
        <p:nvPr/>
      </p:nvGrpSpPr>
      <p:grpSpPr>
        <a:xfrm>
          <a:off x="0" y="0"/>
          <a:ext cx="0" cy="0"/>
          <a:chOff x="0" y="0"/>
          <a:chExt cx="0" cy="0"/>
        </a:xfrm>
      </p:grpSpPr>
      <p:sp>
        <p:nvSpPr>
          <p:cNvPr id="1759" name="Google Shape;1759;ga6834018b9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0" name="Google Shape;1760;ga6834018b9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61" name="Google Shape;1761;ga6834018b9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p6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69" name="Google Shape;1769;p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p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777" name="Google Shape;1777;p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6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784" name="Google Shape;1784;p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p6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91" name="Google Shape;1791;p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p6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96" name="Google Shape;1796;p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6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08" name="Google Shape;1808;p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3"/>
        <p:cNvGrpSpPr/>
        <p:nvPr/>
      </p:nvGrpSpPr>
      <p:grpSpPr>
        <a:xfrm>
          <a:off x="0" y="0"/>
          <a:ext cx="0" cy="0"/>
          <a:chOff x="0" y="0"/>
          <a:chExt cx="0" cy="0"/>
        </a:xfrm>
      </p:grpSpPr>
      <p:sp>
        <p:nvSpPr>
          <p:cNvPr id="1814" name="Google Shape;1814;p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5" name="Google Shape;1815;p6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16" name="Google Shape;1816;p6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1" name="Google Shape;661;p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662" name="Google Shape;662;p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p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3" name="Google Shape;1823;p6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24" name="Google Shape;1824;p6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p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31" name="Google Shape;1831;p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80876f7882_1_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36" name="Google Shape;1836;g80876f7882_1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80876f7882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6" name="Google Shape;1846;g80876f7882_1_1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This is a non-exhaustive list of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Perf, 1e8 points (Python, using time, with garbage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Fftconvolve – 76x</a:t>
            </a:r>
            <a:endParaRPr/>
          </a:p>
          <a:p>
            <a:pPr marL="0" lvl="0" indent="0" algn="l" rtl="0">
              <a:lnSpc>
                <a:spcPct val="100000"/>
              </a:lnSpc>
              <a:spcBef>
                <a:spcPts val="0"/>
              </a:spcBef>
              <a:spcAft>
                <a:spcPts val="0"/>
              </a:spcAft>
              <a:buSzPts val="1400"/>
              <a:buNone/>
            </a:pPr>
            <a:r>
              <a:rPr lang="en-US"/>
              <a:t>Correlate – 53x</a:t>
            </a:r>
            <a:endParaRPr/>
          </a:p>
          <a:p>
            <a:pPr marL="0" lvl="0" indent="0" algn="l" rtl="0">
              <a:lnSpc>
                <a:spcPct val="100000"/>
              </a:lnSpc>
              <a:spcBef>
                <a:spcPts val="0"/>
              </a:spcBef>
              <a:spcAft>
                <a:spcPts val="0"/>
              </a:spcAft>
              <a:buSzPts val="1400"/>
              <a:buNone/>
            </a:pPr>
            <a:r>
              <a:rPr lang="en-US"/>
              <a:t>Resample – 51x</a:t>
            </a:r>
            <a:endParaRPr/>
          </a:p>
          <a:p>
            <a:pPr marL="0" lvl="0" indent="0" algn="l" rtl="0">
              <a:lnSpc>
                <a:spcPct val="100000"/>
              </a:lnSpc>
              <a:spcBef>
                <a:spcPts val="0"/>
              </a:spcBef>
              <a:spcAft>
                <a:spcPts val="0"/>
              </a:spcAft>
              <a:buSzPts val="1400"/>
              <a:buNone/>
            </a:pPr>
            <a:r>
              <a:rPr lang="en-US"/>
              <a:t>Polyphase resample – 14x</a:t>
            </a:r>
            <a:endParaRPr/>
          </a:p>
          <a:p>
            <a:pPr marL="0" lvl="0" indent="0" algn="l" rtl="0">
              <a:lnSpc>
                <a:spcPct val="100000"/>
              </a:lnSpc>
              <a:spcBef>
                <a:spcPts val="0"/>
              </a:spcBef>
              <a:spcAft>
                <a:spcPts val="0"/>
              </a:spcAft>
              <a:buSzPts val="1400"/>
              <a:buNone/>
            </a:pPr>
            <a:r>
              <a:rPr lang="en-US"/>
              <a:t>Welch Spectrum estimation – 26x</a:t>
            </a:r>
            <a:endParaRPr/>
          </a:p>
          <a:p>
            <a:pPr marL="0" lvl="0" indent="0" algn="l" rtl="0">
              <a:lnSpc>
                <a:spcPct val="100000"/>
              </a:lnSpc>
              <a:spcBef>
                <a:spcPts val="0"/>
              </a:spcBef>
              <a:spcAft>
                <a:spcPts val="0"/>
              </a:spcAft>
              <a:buSzPts val="1400"/>
              <a:buNone/>
            </a:pPr>
            <a:r>
              <a:rPr lang="en-US"/>
              <a:t>Spectrogram – 15x</a:t>
            </a:r>
            <a:endParaRPr/>
          </a:p>
          <a:p>
            <a:pPr marL="0" lvl="0" indent="0" algn="l" rtl="0">
              <a:lnSpc>
                <a:spcPct val="100000"/>
              </a:lnSpc>
              <a:spcBef>
                <a:spcPts val="0"/>
              </a:spcBef>
              <a:spcAft>
                <a:spcPts val="0"/>
              </a:spcAft>
              <a:buSzPts val="1400"/>
              <a:buNone/>
            </a:pPr>
            <a:r>
              <a:rPr lang="en-US"/>
              <a:t>Continuous wavelet transform – 89x</a:t>
            </a:r>
            <a:endParaRPr/>
          </a:p>
        </p:txBody>
      </p:sp>
      <p:sp>
        <p:nvSpPr>
          <p:cNvPr id="1847" name="Google Shape;1847;g80876f7882_1_1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80876f7882_1_3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67" name="Google Shape;1867;g80876f7882_1_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0876f7882_1_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75" name="Google Shape;1875;g80876f7882_1_44: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887441950e_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6" name="Google Shape;1886;g887441950e_2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87" name="Google Shape;1887;g887441950e_2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887441950e_2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92" name="Google Shape;1892;g887441950e_2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887441950e_2_76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50" name="Google Shape;1950;g887441950e_2_76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887441950e_2_39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68" name="Google Shape;1968;g887441950e_2_3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p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74" name="Google Shape;674;p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8</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8"/>
        <p:cNvGrpSpPr/>
        <p:nvPr/>
      </p:nvGrpSpPr>
      <p:grpSpPr>
        <a:xfrm>
          <a:off x="0" y="0"/>
          <a:ext cx="0" cy="0"/>
          <a:chOff x="0" y="0"/>
          <a:chExt cx="0" cy="0"/>
        </a:xfrm>
      </p:grpSpPr>
      <p:sp>
        <p:nvSpPr>
          <p:cNvPr id="1979" name="Google Shape;1979;g887441950e_2_40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80" name="Google Shape;1980;g887441950e_2_40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g888254f65b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92" name="Google Shape;1992;g888254f65b_1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887441950e_2_86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02" name="Google Shape;2002;g887441950e_2_86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888254f65b_3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888254f65b_3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19" name="Google Shape;2019;g888254f65b_3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2"/>
        <p:cNvGrpSpPr/>
        <p:nvPr/>
      </p:nvGrpSpPr>
      <p:grpSpPr>
        <a:xfrm>
          <a:off x="0" y="0"/>
          <a:ext cx="0" cy="0"/>
          <a:chOff x="0" y="0"/>
          <a:chExt cx="0" cy="0"/>
        </a:xfrm>
      </p:grpSpPr>
      <p:sp>
        <p:nvSpPr>
          <p:cNvPr id="2023" name="Google Shape;2023;g888254f65b_3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24" name="Google Shape;2024;g888254f65b_3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888254f65b_3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33" name="Google Shape;2033;g888254f65b_3_6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9d622b5585_0_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43" name="Google Shape;2043;g9d622b5585_0_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80876f7882_1_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59" name="Google Shape;2059;g80876f7882_1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2"/>
        <p:cNvGrpSpPr/>
        <p:nvPr/>
      </p:nvGrpSpPr>
      <p:grpSpPr>
        <a:xfrm>
          <a:off x="0" y="0"/>
          <a:ext cx="0" cy="0"/>
          <a:chOff x="0" y="0"/>
          <a:chExt cx="0" cy="0"/>
        </a:xfrm>
      </p:grpSpPr>
      <p:sp>
        <p:nvSpPr>
          <p:cNvPr id="2063" name="Google Shape;2063;p6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2064" name="Google Shape;2064;p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p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2" name="Google Shape;2112;p7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13" name="Google Shape;2113;p7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7bc1b00e5_1_2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0" name="Google Shape;720;g87bc1b00e5_1_2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721" name="Google Shape;721;g87bc1b00e5_1_2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p7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25" name="Google Shape;2125;p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a2f974a792_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34" name="Google Shape;2134;ga2f974a792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4"/>
        <p:cNvGrpSpPr/>
        <p:nvPr/>
      </p:nvGrpSpPr>
      <p:grpSpPr>
        <a:xfrm>
          <a:off x="0" y="0"/>
          <a:ext cx="0" cy="0"/>
          <a:chOff x="0" y="0"/>
          <a:chExt cx="0" cy="0"/>
        </a:xfrm>
      </p:grpSpPr>
      <p:sp>
        <p:nvSpPr>
          <p:cNvPr id="2145" name="Google Shape;2145;p7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46" name="Google Shape;2146;p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88254f65b_9_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92" name="Google Shape;2192;g888254f65b_9_2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8"/>
        <p:cNvGrpSpPr/>
        <p:nvPr/>
      </p:nvGrpSpPr>
      <p:grpSpPr>
        <a:xfrm>
          <a:off x="0" y="0"/>
          <a:ext cx="0" cy="0"/>
          <a:chOff x="0" y="0"/>
          <a:chExt cx="0" cy="0"/>
        </a:xfrm>
      </p:grpSpPr>
      <p:sp>
        <p:nvSpPr>
          <p:cNvPr id="2199" name="Google Shape;2199;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0" name="Google Shape;2200;p8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201" name="Google Shape;2201;p80: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8" name="Google Shape;2218;p8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19" name="Google Shape;2219;p8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g94e2ab8ee1_14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7" name="Google Shape;2237;g94e2ab8ee1_14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38" name="Google Shape;2238;g94e2ab8ee1_14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4"/>
        <p:cNvGrpSpPr/>
        <p:nvPr/>
      </p:nvGrpSpPr>
      <p:grpSpPr>
        <a:xfrm>
          <a:off x="0" y="0"/>
          <a:ext cx="0" cy="0"/>
          <a:chOff x="0" y="0"/>
          <a:chExt cx="0" cy="0"/>
        </a:xfrm>
      </p:grpSpPr>
      <p:sp>
        <p:nvSpPr>
          <p:cNvPr id="2245" name="Google Shape;2245;p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6" name="Google Shape;2246;p8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47" name="Google Shape;2247;p8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p7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2" name="Google Shape;2252;p7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53" name="Google Shape;2253;p7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p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9" name="Google Shape;2259;p7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60" name="Google Shape;2260;p7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8" cy="10287000"/>
          </a:xfrm>
          <a:prstGeom prst="rect">
            <a:avLst/>
          </a:prstGeom>
          <a:noFill/>
          <a:ln>
            <a:noFill/>
          </a:ln>
        </p:spPr>
      </p:pic>
      <p:sp>
        <p:nvSpPr>
          <p:cNvPr id="18" name="Google Shape;18;p2"/>
          <p:cNvSpPr txBox="1">
            <a:spLocks noGrp="1"/>
          </p:cNvSpPr>
          <p:nvPr>
            <p:ph type="subTitle" idx="1"/>
          </p:nvPr>
        </p:nvSpPr>
        <p:spPr>
          <a:xfrm>
            <a:off x="1205562" y="8885844"/>
            <a:ext cx="15876876" cy="42473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45357" y="1379214"/>
            <a:ext cx="4797287" cy="1077243"/>
          </a:xfrm>
          <a:prstGeom prst="rect">
            <a:avLst/>
          </a:prstGeom>
          <a:noFill/>
          <a:ln>
            <a:noFill/>
          </a:ln>
        </p:spPr>
      </p:pic>
      <p:sp>
        <p:nvSpPr>
          <p:cNvPr id="20" name="Google Shape;20;p2"/>
          <p:cNvSpPr txBox="1">
            <a:spLocks noGrp="1"/>
          </p:cNvSpPr>
          <p:nvPr>
            <p:ph type="title"/>
          </p:nvPr>
        </p:nvSpPr>
        <p:spPr>
          <a:xfrm>
            <a:off x="1934869" y="3049686"/>
            <a:ext cx="14418262" cy="16380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SzPts val="1400"/>
              <a:buNone/>
              <a:defRPr sz="6000" b="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57" name="Google Shape;57;p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61" name="Google Shape;61;p12"/>
          <p:cNvSpPr txBox="1">
            <a:spLocks noGrp="1"/>
          </p:cNvSpPr>
          <p:nvPr>
            <p:ph type="title"/>
          </p:nvPr>
        </p:nvSpPr>
        <p:spPr>
          <a:xfrm>
            <a:off x="830580" y="6357339"/>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body" idx="1"/>
          </p:nvPr>
        </p:nvSpPr>
        <p:spPr>
          <a:xfrm>
            <a:off x="830580" y="746501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67" name="Google Shape;67;p14"/>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8"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3400" y="890050"/>
            <a:ext cx="17041200" cy="1145400"/>
          </a:xfrm>
          <a:prstGeom prst="rect">
            <a:avLst/>
          </a:prstGeom>
        </p:spPr>
        <p:txBody>
          <a:bodyPr spcFirstLastPara="1" wrap="square" lIns="91425" tIns="45700" rIns="91425" bIns="457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6"/>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Autofit/>
          </a:bodyPr>
          <a:lstStyle>
            <a:lvl1pPr marL="457200" lvl="0" indent="-228600" rtl="0">
              <a:spcBef>
                <a:spcPts val="1500"/>
              </a:spcBef>
              <a:spcAft>
                <a:spcPts val="0"/>
              </a:spcAft>
              <a:buSzPts val="2400"/>
              <a:buNone/>
              <a:defRPr/>
            </a:lvl1pPr>
            <a:lvl2pPr marL="914400" lvl="1" indent="-228600" rtl="0">
              <a:spcBef>
                <a:spcPts val="1500"/>
              </a:spcBef>
              <a:spcAft>
                <a:spcPts val="0"/>
              </a:spcAft>
              <a:buSzPts val="2000"/>
              <a:buNone/>
              <a:defRPr/>
            </a:lvl2pPr>
            <a:lvl3pPr marL="1371600" lvl="2" indent="-228600" rtl="0">
              <a:spcBef>
                <a:spcPts val="1500"/>
              </a:spcBef>
              <a:spcAft>
                <a:spcPts val="0"/>
              </a:spcAft>
              <a:buSzPts val="1800"/>
              <a:buNone/>
              <a:defRPr/>
            </a:lvl3pPr>
            <a:lvl4pPr marL="1828800" lvl="3" indent="-440245" rtl="0">
              <a:spcBef>
                <a:spcPts val="1500"/>
              </a:spcBef>
              <a:spcAft>
                <a:spcPts val="0"/>
              </a:spcAft>
              <a:buSzPts val="3333"/>
              <a:buChar char="–"/>
              <a:defRPr/>
            </a:lvl4pPr>
            <a:lvl5pPr marL="2286000" lvl="4" indent="-440245" rtl="0">
              <a:spcBef>
                <a:spcPts val="667"/>
              </a:spcBef>
              <a:spcAft>
                <a:spcPts val="0"/>
              </a:spcAft>
              <a:buSzPts val="3333"/>
              <a:buChar char="»"/>
              <a:defRPr/>
            </a:lvl5pPr>
            <a:lvl6pPr marL="2743200" lvl="5" indent="-440245" rtl="0">
              <a:spcBef>
                <a:spcPts val="667"/>
              </a:spcBef>
              <a:spcAft>
                <a:spcPts val="0"/>
              </a:spcAft>
              <a:buSzPts val="3333"/>
              <a:buChar char="»"/>
              <a:defRPr/>
            </a:lvl6pPr>
            <a:lvl7pPr marL="3200400" lvl="6" indent="-440245" rtl="0">
              <a:spcBef>
                <a:spcPts val="667"/>
              </a:spcBef>
              <a:spcAft>
                <a:spcPts val="0"/>
              </a:spcAft>
              <a:buSzPts val="3333"/>
              <a:buChar char="»"/>
              <a:defRPr/>
            </a:lvl7pPr>
            <a:lvl8pPr marL="3657600" lvl="7" indent="-440245" rtl="0">
              <a:spcBef>
                <a:spcPts val="667"/>
              </a:spcBef>
              <a:spcAft>
                <a:spcPts val="0"/>
              </a:spcAft>
              <a:buSzPts val="3333"/>
              <a:buChar char="»"/>
              <a:defRPr/>
            </a:lvl8pPr>
            <a:lvl9pPr marL="4114800" lvl="8" indent="-440245" rtl="0">
              <a:spcBef>
                <a:spcPts val="667"/>
              </a:spcBef>
              <a:spcAft>
                <a:spcPts val="0"/>
              </a:spcAft>
              <a:buSzPts val="3333"/>
              <a:buChar char="»"/>
              <a:defRPr/>
            </a:lvl9pPr>
          </a:lstStyle>
          <a:p>
            <a:endParaRPr/>
          </a:p>
        </p:txBody>
      </p:sp>
      <p:sp>
        <p:nvSpPr>
          <p:cNvPr id="73" name="Google Shape;73;p16"/>
          <p:cNvSpPr txBox="1">
            <a:spLocks noGrp="1"/>
          </p:cNvSpPr>
          <p:nvPr>
            <p:ph type="sldNum" idx="12"/>
          </p:nvPr>
        </p:nvSpPr>
        <p:spPr>
          <a:xfrm>
            <a:off x="16944916" y="9326434"/>
            <a:ext cx="1097700" cy="786900"/>
          </a:xfrm>
          <a:prstGeom prst="rect">
            <a:avLst/>
          </a:prstGeom>
          <a:noFill/>
          <a:ln>
            <a:noFill/>
          </a:ln>
        </p:spPr>
        <p:txBody>
          <a:bodyPr spcFirstLastPara="1" wrap="square" lIns="137150" tIns="137150" rIns="137150" bIns="137150" anchor="ctr" anchorCtr="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30580" y="1229044"/>
            <a:ext cx="16626842" cy="984885"/>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rgbClr val="4C4C4C"/>
              </a:buClr>
              <a:buSzPts val="2100"/>
              <a:buFont typeface="Trebuchet MS"/>
              <a:buNone/>
              <a:defRPr sz="4800">
                <a:solidFill>
                  <a:srgbClr val="4C4C4C"/>
                </a:solidFill>
              </a:defRPr>
            </a:lvl1pPr>
            <a:lvl2pPr lvl="1" algn="l">
              <a:spcBef>
                <a:spcPts val="0"/>
              </a:spcBef>
              <a:spcAft>
                <a:spcPts val="0"/>
              </a:spcAft>
              <a:buClr>
                <a:srgbClr val="73B900"/>
              </a:buClr>
              <a:buSzPts val="2100"/>
              <a:buFont typeface="Arial"/>
              <a:buNone/>
              <a:defRPr sz="2100"/>
            </a:lvl2pPr>
            <a:lvl3pPr lvl="2" algn="l">
              <a:spcBef>
                <a:spcPts val="0"/>
              </a:spcBef>
              <a:spcAft>
                <a:spcPts val="0"/>
              </a:spcAft>
              <a:buClr>
                <a:srgbClr val="73B900"/>
              </a:buClr>
              <a:buSzPts val="2100"/>
              <a:buFont typeface="Arial"/>
              <a:buNone/>
              <a:defRPr sz="2100"/>
            </a:lvl3pPr>
            <a:lvl4pPr lvl="3" algn="l">
              <a:spcBef>
                <a:spcPts val="0"/>
              </a:spcBef>
              <a:spcAft>
                <a:spcPts val="0"/>
              </a:spcAft>
              <a:buClr>
                <a:srgbClr val="73B900"/>
              </a:buClr>
              <a:buSzPts val="2100"/>
              <a:buFont typeface="Arial"/>
              <a:buNone/>
              <a:defRPr sz="2100"/>
            </a:lvl4pPr>
            <a:lvl5pPr lvl="4" algn="l">
              <a:spcBef>
                <a:spcPts val="0"/>
              </a:spcBef>
              <a:spcAft>
                <a:spcPts val="0"/>
              </a:spcAft>
              <a:buClr>
                <a:srgbClr val="73B900"/>
              </a:buClr>
              <a:buSzPts val="2100"/>
              <a:buFont typeface="Arial"/>
              <a:buNone/>
              <a:defRPr sz="2100"/>
            </a:lvl5pPr>
            <a:lvl6pPr lvl="5" algn="l">
              <a:spcBef>
                <a:spcPts val="0"/>
              </a:spcBef>
              <a:spcAft>
                <a:spcPts val="0"/>
              </a:spcAft>
              <a:buClr>
                <a:srgbClr val="73B900"/>
              </a:buClr>
              <a:buSzPts val="2100"/>
              <a:buFont typeface="Arial"/>
              <a:buNone/>
              <a:defRPr sz="2100"/>
            </a:lvl6pPr>
            <a:lvl7pPr lvl="6" algn="l">
              <a:spcBef>
                <a:spcPts val="0"/>
              </a:spcBef>
              <a:spcAft>
                <a:spcPts val="0"/>
              </a:spcAft>
              <a:buClr>
                <a:srgbClr val="73B900"/>
              </a:buClr>
              <a:buSzPts val="2100"/>
              <a:buFont typeface="Arial"/>
              <a:buNone/>
              <a:defRPr sz="2100"/>
            </a:lvl7pPr>
            <a:lvl8pPr lvl="7" algn="l">
              <a:spcBef>
                <a:spcPts val="0"/>
              </a:spcBef>
              <a:spcAft>
                <a:spcPts val="0"/>
              </a:spcAft>
              <a:buClr>
                <a:srgbClr val="73B900"/>
              </a:buClr>
              <a:buSzPts val="2100"/>
              <a:buFont typeface="Arial"/>
              <a:buNone/>
              <a:defRPr sz="2100"/>
            </a:lvl8pPr>
            <a:lvl9pPr lvl="8" algn="l">
              <a:spcBef>
                <a:spcPts val="0"/>
              </a:spcBef>
              <a:spcAft>
                <a:spcPts val="0"/>
              </a:spcAft>
              <a:buClr>
                <a:srgbClr val="73B900"/>
              </a:buClr>
              <a:buSzPts val="2100"/>
              <a:buFont typeface="Arial"/>
              <a:buNone/>
              <a:defRPr sz="2100"/>
            </a:lvl9pPr>
          </a:lstStyle>
          <a:p>
            <a:endParaRPr/>
          </a:p>
        </p:txBody>
      </p:sp>
      <p:sp>
        <p:nvSpPr>
          <p:cNvPr id="76" name="Google Shape;76;p17"/>
          <p:cNvSpPr txBox="1">
            <a:spLocks noGrp="1"/>
          </p:cNvSpPr>
          <p:nvPr>
            <p:ph type="body" idx="1"/>
          </p:nvPr>
        </p:nvSpPr>
        <p:spPr>
          <a:xfrm>
            <a:off x="9738551" y="6351649"/>
            <a:ext cx="7596900" cy="2516400"/>
          </a:xfrm>
          <a:prstGeom prst="rect">
            <a:avLst/>
          </a:prstGeom>
          <a:noFill/>
          <a:ln>
            <a:noFill/>
          </a:ln>
        </p:spPr>
        <p:txBody>
          <a:bodyPr spcFirstLastPara="1" wrap="square" lIns="137150" tIns="68550" rIns="137150" bIns="68550" anchor="t" anchorCtr="0">
            <a:noAutofit/>
          </a:bodyPr>
          <a:lstStyle>
            <a:lvl1pPr marL="457200" lvl="0" indent="-412750" algn="l">
              <a:lnSpc>
                <a:spcPct val="90000"/>
              </a:lnSpc>
              <a:spcBef>
                <a:spcPts val="1500"/>
              </a:spcBef>
              <a:spcAft>
                <a:spcPts val="0"/>
              </a:spcAft>
              <a:buClr>
                <a:schemeClr val="lt2"/>
              </a:buClr>
              <a:buSzPts val="2900"/>
              <a:buFont typeface="Noto Sans Symbols"/>
              <a:buChar char="▸"/>
              <a:defRPr sz="2400">
                <a:solidFill>
                  <a:srgbClr val="868686"/>
                </a:solidFill>
              </a:defRPr>
            </a:lvl1pPr>
            <a:lvl2pPr marL="914400" lvl="1" indent="-381000" algn="l">
              <a:lnSpc>
                <a:spcPct val="90000"/>
              </a:lnSpc>
              <a:spcBef>
                <a:spcPts val="3000"/>
              </a:spcBef>
              <a:spcAft>
                <a:spcPts val="0"/>
              </a:spcAft>
              <a:buClr>
                <a:schemeClr val="lt2"/>
              </a:buClr>
              <a:buSzPts val="2400"/>
              <a:buFont typeface="Noto Sans Symbols"/>
              <a:buChar char="▸"/>
              <a:defRPr sz="2000">
                <a:solidFill>
                  <a:srgbClr val="868686"/>
                </a:solidFill>
              </a:defRPr>
            </a:lvl2pPr>
            <a:lvl3pPr marL="1371600" lvl="2" indent="-368300" algn="l">
              <a:lnSpc>
                <a:spcPct val="90000"/>
              </a:lnSpc>
              <a:spcBef>
                <a:spcPts val="1500"/>
              </a:spcBef>
              <a:spcAft>
                <a:spcPts val="0"/>
              </a:spcAft>
              <a:buClr>
                <a:schemeClr val="lt2"/>
              </a:buClr>
              <a:buSzPts val="2200"/>
              <a:buFont typeface="Noto Sans Symbols"/>
              <a:buChar char="🞂"/>
              <a:defRPr sz="1800">
                <a:solidFill>
                  <a:srgbClr val="868686"/>
                </a:solidFill>
              </a:defRPr>
            </a:lvl3pPr>
            <a:lvl4pPr marL="1828800" lvl="3" indent="-514350" algn="l">
              <a:spcBef>
                <a:spcPts val="1500"/>
              </a:spcBef>
              <a:spcAft>
                <a:spcPts val="0"/>
              </a:spcAft>
              <a:buClr>
                <a:schemeClr val="dk1"/>
              </a:buClr>
              <a:buSzPts val="4500"/>
              <a:buFont typeface="Noto Sans Symbols"/>
              <a:buChar char="▪"/>
              <a:defRPr sz="3000">
                <a:solidFill>
                  <a:schemeClr val="lt1"/>
                </a:solidFill>
              </a:defRPr>
            </a:lvl4pPr>
            <a:lvl5pPr marL="2286000" lvl="4" indent="-546100" algn="l">
              <a:spcBef>
                <a:spcPts val="700"/>
              </a:spcBef>
              <a:spcAft>
                <a:spcPts val="0"/>
              </a:spcAft>
              <a:buClr>
                <a:schemeClr val="dk1"/>
              </a:buClr>
              <a:buSzPts val="5000"/>
              <a:buFont typeface="Noto Sans Symbols"/>
              <a:buChar char="▪"/>
              <a:defRPr sz="2100">
                <a:solidFill>
                  <a:schemeClr val="lt1"/>
                </a:solidFill>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
        <p:nvSpPr>
          <p:cNvPr id="77" name="Google Shape;77;p17"/>
          <p:cNvSpPr txBox="1">
            <a:spLocks noGrp="1"/>
          </p:cNvSpPr>
          <p:nvPr>
            <p:ph type="body" idx="2"/>
          </p:nvPr>
        </p:nvSpPr>
        <p:spPr>
          <a:xfrm>
            <a:off x="830580" y="2099221"/>
            <a:ext cx="16626842" cy="875772"/>
          </a:xfrm>
          <a:prstGeom prst="rect">
            <a:avLst/>
          </a:prstGeom>
          <a:noFill/>
          <a:ln>
            <a:noFill/>
          </a:ln>
        </p:spPr>
        <p:txBody>
          <a:bodyPr spcFirstLastPara="1" wrap="square" lIns="137150" tIns="68550" rIns="137150" bIns="68550" anchor="t" anchorCtr="0">
            <a:noAutofit/>
          </a:bodyPr>
          <a:lstStyle>
            <a:lvl1pPr marL="457200" lvl="0" indent="-228600" algn="ctr">
              <a:lnSpc>
                <a:spcPct val="90000"/>
              </a:lnSpc>
              <a:spcBef>
                <a:spcPts val="1500"/>
              </a:spcBef>
              <a:spcAft>
                <a:spcPts val="0"/>
              </a:spcAft>
              <a:buSzPts val="4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4pPr>
            <a:lvl5pPr marL="2286000" lvl="4" indent="-228600" algn="ctr">
              <a:spcBef>
                <a:spcPts val="9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0580" y="1229044"/>
            <a:ext cx="16626842" cy="984885"/>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rgbClr val="4C4C4C"/>
              </a:buClr>
              <a:buSzPts val="2100"/>
              <a:buFont typeface="Trebuchet MS"/>
              <a:buNone/>
              <a:defRPr sz="4800">
                <a:solidFill>
                  <a:srgbClr val="4C4C4C"/>
                </a:solidFill>
              </a:defRPr>
            </a:lvl1pPr>
            <a:lvl2pPr lvl="1" algn="l">
              <a:spcBef>
                <a:spcPts val="0"/>
              </a:spcBef>
              <a:spcAft>
                <a:spcPts val="0"/>
              </a:spcAft>
              <a:buClr>
                <a:srgbClr val="73B900"/>
              </a:buClr>
              <a:buSzPts val="2100"/>
              <a:buFont typeface="Arial"/>
              <a:buNone/>
              <a:defRPr sz="2100"/>
            </a:lvl2pPr>
            <a:lvl3pPr lvl="2" algn="l">
              <a:spcBef>
                <a:spcPts val="0"/>
              </a:spcBef>
              <a:spcAft>
                <a:spcPts val="0"/>
              </a:spcAft>
              <a:buClr>
                <a:srgbClr val="73B900"/>
              </a:buClr>
              <a:buSzPts val="2100"/>
              <a:buFont typeface="Arial"/>
              <a:buNone/>
              <a:defRPr sz="2100"/>
            </a:lvl3pPr>
            <a:lvl4pPr lvl="3" algn="l">
              <a:spcBef>
                <a:spcPts val="0"/>
              </a:spcBef>
              <a:spcAft>
                <a:spcPts val="0"/>
              </a:spcAft>
              <a:buClr>
                <a:srgbClr val="73B900"/>
              </a:buClr>
              <a:buSzPts val="2100"/>
              <a:buFont typeface="Arial"/>
              <a:buNone/>
              <a:defRPr sz="2100"/>
            </a:lvl4pPr>
            <a:lvl5pPr lvl="4" algn="l">
              <a:spcBef>
                <a:spcPts val="0"/>
              </a:spcBef>
              <a:spcAft>
                <a:spcPts val="0"/>
              </a:spcAft>
              <a:buClr>
                <a:srgbClr val="73B900"/>
              </a:buClr>
              <a:buSzPts val="2100"/>
              <a:buFont typeface="Arial"/>
              <a:buNone/>
              <a:defRPr sz="2100"/>
            </a:lvl5pPr>
            <a:lvl6pPr lvl="5" algn="l">
              <a:spcBef>
                <a:spcPts val="0"/>
              </a:spcBef>
              <a:spcAft>
                <a:spcPts val="0"/>
              </a:spcAft>
              <a:buClr>
                <a:srgbClr val="73B900"/>
              </a:buClr>
              <a:buSzPts val="2100"/>
              <a:buFont typeface="Arial"/>
              <a:buNone/>
              <a:defRPr sz="2100"/>
            </a:lvl6pPr>
            <a:lvl7pPr lvl="6" algn="l">
              <a:spcBef>
                <a:spcPts val="0"/>
              </a:spcBef>
              <a:spcAft>
                <a:spcPts val="0"/>
              </a:spcAft>
              <a:buClr>
                <a:srgbClr val="73B900"/>
              </a:buClr>
              <a:buSzPts val="2100"/>
              <a:buFont typeface="Arial"/>
              <a:buNone/>
              <a:defRPr sz="2100"/>
            </a:lvl7pPr>
            <a:lvl8pPr lvl="7" algn="l">
              <a:spcBef>
                <a:spcPts val="0"/>
              </a:spcBef>
              <a:spcAft>
                <a:spcPts val="0"/>
              </a:spcAft>
              <a:buClr>
                <a:srgbClr val="73B900"/>
              </a:buClr>
              <a:buSzPts val="2100"/>
              <a:buFont typeface="Arial"/>
              <a:buNone/>
              <a:defRPr sz="2100"/>
            </a:lvl8pPr>
            <a:lvl9pPr lvl="8" algn="l">
              <a:spcBef>
                <a:spcPts val="0"/>
              </a:spcBef>
              <a:spcAft>
                <a:spcPts val="0"/>
              </a:spcAft>
              <a:buClr>
                <a:srgbClr val="73B900"/>
              </a:buClr>
              <a:buSzPts val="2100"/>
              <a:buFont typeface="Arial"/>
              <a:buNone/>
              <a:defRPr sz="2100"/>
            </a:lvl9pPr>
          </a:lstStyle>
          <a:p>
            <a:endParaRPr/>
          </a:p>
        </p:txBody>
      </p:sp>
      <p:sp>
        <p:nvSpPr>
          <p:cNvPr id="80" name="Google Shape;80;p18"/>
          <p:cNvSpPr txBox="1">
            <a:spLocks noGrp="1"/>
          </p:cNvSpPr>
          <p:nvPr>
            <p:ph type="body" idx="1"/>
          </p:nvPr>
        </p:nvSpPr>
        <p:spPr>
          <a:xfrm>
            <a:off x="861250" y="3505059"/>
            <a:ext cx="8419200" cy="6198300"/>
          </a:xfrm>
          <a:prstGeom prst="rect">
            <a:avLst/>
          </a:prstGeom>
          <a:noFill/>
          <a:ln>
            <a:noFill/>
          </a:ln>
        </p:spPr>
        <p:txBody>
          <a:bodyPr spcFirstLastPara="1" wrap="square" lIns="137150" tIns="68550" rIns="137150" bIns="68550" anchor="t" anchorCtr="0">
            <a:noAutofit/>
          </a:bodyPr>
          <a:lstStyle>
            <a:lvl1pPr marL="457200" lvl="0" indent="-457200" algn="l">
              <a:lnSpc>
                <a:spcPct val="90000"/>
              </a:lnSpc>
              <a:spcBef>
                <a:spcPts val="1500"/>
              </a:spcBef>
              <a:spcAft>
                <a:spcPts val="0"/>
              </a:spcAft>
              <a:buClr>
                <a:srgbClr val="9900FF"/>
              </a:buClr>
              <a:buSzPts val="3600"/>
              <a:buFont typeface="Trebuchet MS"/>
              <a:buChar char="▸"/>
              <a:defRPr sz="2400">
                <a:solidFill>
                  <a:srgbClr val="868686"/>
                </a:solidFill>
              </a:defRPr>
            </a:lvl1pPr>
            <a:lvl2pPr marL="914400" lvl="1" indent="-419100" algn="l">
              <a:lnSpc>
                <a:spcPct val="90000"/>
              </a:lnSpc>
              <a:spcBef>
                <a:spcPts val="1500"/>
              </a:spcBef>
              <a:spcAft>
                <a:spcPts val="0"/>
              </a:spcAft>
              <a:buClr>
                <a:schemeClr val="dk1"/>
              </a:buClr>
              <a:buSzPts val="3000"/>
              <a:buFont typeface="Trebuchet MS"/>
              <a:buChar char="○"/>
              <a:defRPr sz="2000">
                <a:solidFill>
                  <a:srgbClr val="868686"/>
                </a:solidFill>
              </a:defRPr>
            </a:lvl2pPr>
            <a:lvl3pPr marL="1371600" lvl="2" indent="-400050" algn="l">
              <a:lnSpc>
                <a:spcPct val="90000"/>
              </a:lnSpc>
              <a:spcBef>
                <a:spcPts val="1500"/>
              </a:spcBef>
              <a:spcAft>
                <a:spcPts val="0"/>
              </a:spcAft>
              <a:buClr>
                <a:schemeClr val="dk1"/>
              </a:buClr>
              <a:buSzPts val="2700"/>
              <a:buFont typeface="Trebuchet MS"/>
              <a:buChar char="■"/>
              <a:defRPr sz="1800">
                <a:solidFill>
                  <a:srgbClr val="868686"/>
                </a:solidFill>
              </a:defRPr>
            </a:lvl3pPr>
            <a:lvl4pPr marL="1828800" lvl="3" indent="-514350" algn="l">
              <a:spcBef>
                <a:spcPts val="1500"/>
              </a:spcBef>
              <a:spcAft>
                <a:spcPts val="0"/>
              </a:spcAft>
              <a:buClr>
                <a:schemeClr val="dk1"/>
              </a:buClr>
              <a:buSzPts val="4500"/>
              <a:buFont typeface="Noto Sans Symbols"/>
              <a:buChar char="●"/>
              <a:defRPr sz="3000">
                <a:solidFill>
                  <a:schemeClr val="lt1"/>
                </a:solidFill>
              </a:defRPr>
            </a:lvl4pPr>
            <a:lvl5pPr marL="2286000" lvl="4" indent="-546100" algn="l">
              <a:spcBef>
                <a:spcPts val="700"/>
              </a:spcBef>
              <a:spcAft>
                <a:spcPts val="0"/>
              </a:spcAft>
              <a:buClr>
                <a:schemeClr val="dk1"/>
              </a:buClr>
              <a:buSzPts val="5000"/>
              <a:buFont typeface="Noto Sans Symbols"/>
              <a:buChar char="○"/>
              <a:defRPr sz="2100">
                <a:solidFill>
                  <a:schemeClr val="lt1"/>
                </a:solidFill>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
        <p:nvSpPr>
          <p:cNvPr id="81" name="Google Shape;81;p18"/>
          <p:cNvSpPr txBox="1">
            <a:spLocks noGrp="1"/>
          </p:cNvSpPr>
          <p:nvPr>
            <p:ph type="body" idx="2"/>
          </p:nvPr>
        </p:nvSpPr>
        <p:spPr>
          <a:xfrm>
            <a:off x="830580" y="2099221"/>
            <a:ext cx="16626842" cy="875772"/>
          </a:xfrm>
          <a:prstGeom prst="rect">
            <a:avLst/>
          </a:prstGeom>
          <a:noFill/>
          <a:ln>
            <a:noFill/>
          </a:ln>
        </p:spPr>
        <p:txBody>
          <a:bodyPr spcFirstLastPara="1" wrap="square" lIns="137150" tIns="68550" rIns="137150" bIns="68550" anchor="t" anchorCtr="0">
            <a:noAutofit/>
          </a:bodyPr>
          <a:lstStyle>
            <a:lvl1pPr marL="457200" lvl="0" indent="-228600" algn="ctr">
              <a:lnSpc>
                <a:spcPct val="90000"/>
              </a:lnSpc>
              <a:spcBef>
                <a:spcPts val="1500"/>
              </a:spcBef>
              <a:spcAft>
                <a:spcPts val="0"/>
              </a:spcAft>
              <a:buSzPts val="4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4pPr>
            <a:lvl5pPr marL="2286000" lvl="4" indent="-228600" algn="ctr">
              <a:spcBef>
                <a:spcPts val="9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87"/>
        <p:cNvGrpSpPr/>
        <p:nvPr/>
      </p:nvGrpSpPr>
      <p:grpSpPr>
        <a:xfrm>
          <a:off x="0" y="0"/>
          <a:ext cx="0" cy="0"/>
          <a:chOff x="0" y="0"/>
          <a:chExt cx="0" cy="0"/>
        </a:xfrm>
      </p:grpSpPr>
      <p:pic>
        <p:nvPicPr>
          <p:cNvPr id="88" name="Google Shape;88;p2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7996" cy="10286998"/>
          </a:xfrm>
          <a:prstGeom prst="rect">
            <a:avLst/>
          </a:prstGeom>
          <a:noFill/>
          <a:ln>
            <a:noFill/>
          </a:ln>
        </p:spPr>
      </p:pic>
      <p:sp>
        <p:nvSpPr>
          <p:cNvPr id="89" name="Google Shape;89;p20"/>
          <p:cNvSpPr txBox="1">
            <a:spLocks noGrp="1"/>
          </p:cNvSpPr>
          <p:nvPr>
            <p:ph type="subTitle" idx="1"/>
          </p:nvPr>
        </p:nvSpPr>
        <p:spPr>
          <a:xfrm>
            <a:off x="1205562" y="8790434"/>
            <a:ext cx="15876900" cy="6156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lvl="1" algn="l" rtl="0">
              <a:lnSpc>
                <a:spcPct val="90000"/>
              </a:lnSpc>
              <a:spcBef>
                <a:spcPts val="1500"/>
              </a:spcBef>
              <a:spcAft>
                <a:spcPts val="0"/>
              </a:spcAft>
              <a:buSzPts val="3000"/>
              <a:buNone/>
              <a:defRPr/>
            </a:lvl2pPr>
            <a:lvl3pPr lvl="2" algn="l" rtl="0">
              <a:lnSpc>
                <a:spcPct val="90000"/>
              </a:lnSpc>
              <a:spcBef>
                <a:spcPts val="1500"/>
              </a:spcBef>
              <a:spcAft>
                <a:spcPts val="0"/>
              </a:spcAft>
              <a:buSzPts val="3000"/>
              <a:buNone/>
              <a:defRPr/>
            </a:lvl3pPr>
            <a:lvl4pPr lvl="3" algn="l" rtl="0">
              <a:spcBef>
                <a:spcPts val="1500"/>
              </a:spcBef>
              <a:spcAft>
                <a:spcPts val="0"/>
              </a:spcAft>
              <a:buClr>
                <a:schemeClr val="dk2"/>
              </a:buClr>
              <a:buSzPts val="3000"/>
              <a:buChar char="–"/>
              <a:defRPr/>
            </a:lvl4pPr>
            <a:lvl5pPr lvl="4" algn="l" rtl="0">
              <a:spcBef>
                <a:spcPts val="600"/>
              </a:spcBef>
              <a:spcAft>
                <a:spcPts val="0"/>
              </a:spcAft>
              <a:buClr>
                <a:schemeClr val="dk2"/>
              </a:buClr>
              <a:buSzPts val="3000"/>
              <a:buChar char="»"/>
              <a:defRPr/>
            </a:lvl5pPr>
            <a:lvl6pPr lvl="5" algn="l" rtl="0">
              <a:spcBef>
                <a:spcPts val="600"/>
              </a:spcBef>
              <a:spcAft>
                <a:spcPts val="0"/>
              </a:spcAft>
              <a:buClr>
                <a:schemeClr val="dk2"/>
              </a:buClr>
              <a:buSzPts val="3000"/>
              <a:buChar char="»"/>
              <a:defRPr/>
            </a:lvl6pPr>
            <a:lvl7pPr lvl="6" algn="l" rtl="0">
              <a:spcBef>
                <a:spcPts val="600"/>
              </a:spcBef>
              <a:spcAft>
                <a:spcPts val="0"/>
              </a:spcAft>
              <a:buClr>
                <a:schemeClr val="dk2"/>
              </a:buClr>
              <a:buSzPts val="3000"/>
              <a:buChar char="»"/>
              <a:defRPr/>
            </a:lvl7pPr>
            <a:lvl8pPr lvl="7" algn="l" rtl="0">
              <a:spcBef>
                <a:spcPts val="600"/>
              </a:spcBef>
              <a:spcAft>
                <a:spcPts val="0"/>
              </a:spcAft>
              <a:buClr>
                <a:schemeClr val="dk2"/>
              </a:buClr>
              <a:buSzPts val="3000"/>
              <a:buChar char="»"/>
              <a:defRPr/>
            </a:lvl8pPr>
            <a:lvl9pPr lvl="8" algn="l" rtl="0">
              <a:spcBef>
                <a:spcPts val="600"/>
              </a:spcBef>
              <a:spcAft>
                <a:spcPts val="0"/>
              </a:spcAft>
              <a:buClr>
                <a:schemeClr val="dk2"/>
              </a:buClr>
              <a:buSzPts val="3000"/>
              <a:buChar char="»"/>
              <a:defRPr/>
            </a:lvl9pPr>
          </a:lstStyle>
          <a:p>
            <a:endParaRPr/>
          </a:p>
        </p:txBody>
      </p:sp>
      <p:pic>
        <p:nvPicPr>
          <p:cNvPr id="90" name="Google Shape;90;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45357" y="1379213"/>
            <a:ext cx="4797287" cy="1077243"/>
          </a:xfrm>
          <a:prstGeom prst="rect">
            <a:avLst/>
          </a:prstGeom>
          <a:noFill/>
          <a:ln>
            <a:noFill/>
          </a:ln>
        </p:spPr>
      </p:pic>
      <p:sp>
        <p:nvSpPr>
          <p:cNvPr id="91" name="Google Shape;91;p20"/>
          <p:cNvSpPr txBox="1">
            <a:spLocks noGrp="1"/>
          </p:cNvSpPr>
          <p:nvPr>
            <p:ph type="title"/>
          </p:nvPr>
        </p:nvSpPr>
        <p:spPr>
          <a:xfrm>
            <a:off x="1934868" y="3049685"/>
            <a:ext cx="14418600" cy="1638000"/>
          </a:xfrm>
          <a:prstGeom prst="rect">
            <a:avLst/>
          </a:prstGeom>
          <a:noFill/>
          <a:ln>
            <a:noFill/>
          </a:ln>
        </p:spPr>
        <p:txBody>
          <a:bodyPr spcFirstLastPara="1" wrap="square" lIns="152375" tIns="76175" rIns="152375" bIns="76175" anchor="t" anchorCtr="0">
            <a:noAutofit/>
          </a:bodyPr>
          <a:lstStyle>
            <a:lvl1pPr lvl="0" algn="ctr" rtl="0">
              <a:lnSpc>
                <a:spcPct val="90000"/>
              </a:lnSpc>
              <a:spcBef>
                <a:spcPts val="0"/>
              </a:spcBef>
              <a:spcAft>
                <a:spcPts val="0"/>
              </a:spcAft>
              <a:buSzPts val="2300"/>
              <a:buNone/>
              <a:defRPr sz="6000" b="0" cap="none">
                <a:solidFill>
                  <a:schemeClr val="lt1"/>
                </a:solidFill>
                <a:latin typeface="Trebuchet MS"/>
                <a:ea typeface="Trebuchet MS"/>
                <a:cs typeface="Trebuchet MS"/>
                <a:sym typeface="Trebuchet MS"/>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94" name="Google Shape;94;p21"/>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rgbClr val="868686"/>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rgbClr val="868686"/>
                </a:solidFill>
              </a:defRPr>
            </a:lvl2pPr>
            <a:lvl3pPr marL="1371600" lvl="2" indent="-228600" algn="l" rtl="0">
              <a:lnSpc>
                <a:spcPct val="90000"/>
              </a:lnSpc>
              <a:spcBef>
                <a:spcPts val="1500"/>
              </a:spcBef>
              <a:spcAft>
                <a:spcPts val="0"/>
              </a:spcAft>
              <a:buClr>
                <a:schemeClr val="dk1"/>
              </a:buClr>
              <a:buSzPts val="2300"/>
              <a:buFont typeface="Trebuchet MS"/>
              <a:buNone/>
              <a:defRPr sz="23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95" name="Google Shape;95;p21"/>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61250" y="3505059"/>
            <a:ext cx="8419200" cy="6198300"/>
          </a:xfrm>
          <a:prstGeom prst="rect">
            <a:avLst/>
          </a:prstGeom>
          <a:noFill/>
          <a:ln>
            <a:noFill/>
          </a:ln>
        </p:spPr>
        <p:txBody>
          <a:bodyPr spcFirstLastPara="1" wrap="square" lIns="91425" tIns="45700" rIns="91425" bIns="45700" anchor="t" anchorCtr="0">
            <a:noAutofit/>
          </a:bodyPr>
          <a:lstStyle>
            <a:lvl1pPr marL="457200" lvl="0" indent="-381000">
              <a:spcBef>
                <a:spcPts val="1500"/>
              </a:spcBef>
              <a:spcAft>
                <a:spcPts val="0"/>
              </a:spcAft>
              <a:buClr>
                <a:srgbClr val="9900FF"/>
              </a:buClr>
              <a:buSzPts val="2400"/>
              <a:buFont typeface="Trebuchet MS"/>
              <a:buChar char="▸"/>
              <a:defRPr sz="2400">
                <a:solidFill>
                  <a:srgbClr val="868686"/>
                </a:solidFill>
              </a:defRPr>
            </a:lvl1pPr>
            <a:lvl2pPr marL="914400" lvl="1" indent="-355600" algn="l">
              <a:lnSpc>
                <a:spcPct val="90000"/>
              </a:lnSpc>
              <a:spcBef>
                <a:spcPts val="1500"/>
              </a:spcBef>
              <a:spcAft>
                <a:spcPts val="0"/>
              </a:spcAft>
              <a:buClr>
                <a:schemeClr val="dk1"/>
              </a:buClr>
              <a:buSzPts val="2000"/>
              <a:buFont typeface="Trebuchet MS"/>
              <a:buChar char="○"/>
              <a:defRPr sz="2000">
                <a:solidFill>
                  <a:srgbClr val="868686"/>
                </a:solidFill>
              </a:defRPr>
            </a:lvl2pPr>
            <a:lvl3pPr marL="1371600" lvl="2" indent="-342900" algn="l">
              <a:lnSpc>
                <a:spcPct val="90000"/>
              </a:lnSpc>
              <a:spcBef>
                <a:spcPts val="1500"/>
              </a:spcBef>
              <a:spcAft>
                <a:spcPts val="0"/>
              </a:spcAft>
              <a:buClr>
                <a:schemeClr val="dk1"/>
              </a:buClr>
              <a:buSzPts val="1800"/>
              <a:buFont typeface="Trebuchet M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96"/>
        <p:cNvGrpSpPr/>
        <p:nvPr/>
      </p:nvGrpSpPr>
      <p:grpSpPr>
        <a:xfrm>
          <a:off x="0" y="0"/>
          <a:ext cx="0" cy="0"/>
          <a:chOff x="0" y="0"/>
          <a:chExt cx="0" cy="0"/>
        </a:xfrm>
      </p:grpSpPr>
      <p:sp>
        <p:nvSpPr>
          <p:cNvPr id="97" name="Google Shape;97;p22"/>
          <p:cNvSpPr/>
          <p:nvPr/>
        </p:nvSpPr>
        <p:spPr>
          <a:xfrm>
            <a:off x="0" y="0"/>
            <a:ext cx="18288000" cy="10287000"/>
          </a:xfrm>
          <a:prstGeom prst="rect">
            <a:avLst/>
          </a:prstGeom>
          <a:solidFill>
            <a:srgbClr val="7400FF"/>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98" name="Google Shape;98;p22"/>
          <p:cNvSpPr txBox="1">
            <a:spLocks noGrp="1"/>
          </p:cNvSpPr>
          <p:nvPr>
            <p:ph type="title"/>
          </p:nvPr>
        </p:nvSpPr>
        <p:spPr>
          <a:xfrm>
            <a:off x="3106785" y="3998552"/>
            <a:ext cx="12074400" cy="22899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2300"/>
              <a:buNone/>
              <a:defRPr sz="6700">
                <a:solidFill>
                  <a:schemeClr val="lt1"/>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99"/>
        <p:cNvGrpSpPr/>
        <p:nvPr/>
      </p:nvGrpSpPr>
      <p:grpSpPr>
        <a:xfrm>
          <a:off x="0" y="0"/>
          <a:ext cx="0" cy="0"/>
          <a:chOff x="0" y="0"/>
          <a:chExt cx="0" cy="0"/>
        </a:xfrm>
      </p:grpSpPr>
      <p:pic>
        <p:nvPicPr>
          <p:cNvPr id="100" name="Google Shape;100;p2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7996" cy="10286998"/>
          </a:xfrm>
          <a:prstGeom prst="rect">
            <a:avLst/>
          </a:prstGeom>
          <a:noFill/>
          <a:ln>
            <a:noFill/>
          </a:ln>
        </p:spPr>
      </p:pic>
      <p:pic>
        <p:nvPicPr>
          <p:cNvPr id="101" name="Google Shape;101;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25032" y="8212267"/>
            <a:ext cx="5822388" cy="13074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04" name="Google Shape;104;p24"/>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381000" algn="l" rtl="0">
              <a:lnSpc>
                <a:spcPct val="90000"/>
              </a:lnSpc>
              <a:spcBef>
                <a:spcPts val="1500"/>
              </a:spcBef>
              <a:spcAft>
                <a:spcPts val="0"/>
              </a:spcAft>
              <a:buClr>
                <a:schemeClr val="lt2"/>
              </a:buClr>
              <a:buSzPts val="2400"/>
              <a:buFont typeface="Noto Sans Symbols"/>
              <a:buChar char="🞂"/>
              <a:defRPr sz="3000">
                <a:solidFill>
                  <a:srgbClr val="868686"/>
                </a:solidFill>
              </a:defRPr>
            </a:lvl1pPr>
            <a:lvl2pPr marL="914400" lvl="1" indent="-361950" algn="l" rtl="0">
              <a:lnSpc>
                <a:spcPct val="90000"/>
              </a:lnSpc>
              <a:spcBef>
                <a:spcPts val="1500"/>
              </a:spcBef>
              <a:spcAft>
                <a:spcPts val="0"/>
              </a:spcAft>
              <a:buClr>
                <a:schemeClr val="lt2"/>
              </a:buClr>
              <a:buSzPts val="2100"/>
              <a:buFont typeface="Noto Sans Symbols"/>
              <a:buChar char="🞂"/>
              <a:defRPr sz="2700">
                <a:solidFill>
                  <a:srgbClr val="868686"/>
                </a:solidFill>
              </a:defRPr>
            </a:lvl2pPr>
            <a:lvl3pPr marL="1371600" lvl="2" indent="-349250" algn="l" rtl="0">
              <a:lnSpc>
                <a:spcPct val="90000"/>
              </a:lnSpc>
              <a:spcBef>
                <a:spcPts val="1500"/>
              </a:spcBef>
              <a:spcAft>
                <a:spcPts val="0"/>
              </a:spcAft>
              <a:buClr>
                <a:schemeClr val="lt2"/>
              </a:buClr>
              <a:buSzPts val="1900"/>
              <a:buFont typeface="Noto Sans Symbols"/>
              <a:buChar char="🞂"/>
              <a:defRPr sz="23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05" name="Google Shape;105;p24"/>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08" name="Google Shape;108;p25"/>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rgbClr val="868686"/>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rgbClr val="868686"/>
                </a:solidFill>
              </a:defRPr>
            </a:lvl2pPr>
            <a:lvl3pPr marL="1371600" lvl="2" indent="-228600" algn="l" rtl="0">
              <a:lnSpc>
                <a:spcPct val="90000"/>
              </a:lnSpc>
              <a:spcBef>
                <a:spcPts val="1500"/>
              </a:spcBef>
              <a:spcAft>
                <a:spcPts val="0"/>
              </a:spcAft>
              <a:buClr>
                <a:schemeClr val="dk1"/>
              </a:buClr>
              <a:buSzPts val="2300"/>
              <a:buFont typeface="Trebuchet MS"/>
              <a:buNone/>
              <a:defRPr sz="23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09" name="Google Shape;109;p25"/>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0" name="Google Shape;110;p25"/>
          <p:cNvSpPr/>
          <p:nvPr/>
        </p:nvSpPr>
        <p:spPr>
          <a:xfrm>
            <a:off x="153472" y="9816562"/>
            <a:ext cx="4605000" cy="4134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Clr>
                <a:schemeClr val="lt1"/>
              </a:buClr>
              <a:buSzPts val="1200"/>
              <a:buFont typeface="Trebuchet MS"/>
              <a:buNone/>
            </a:pPr>
            <a:r>
              <a:rPr lang="en-US" sz="1200" b="0" i="0">
                <a:solidFill>
                  <a:schemeClr val="lt1"/>
                </a:solidFill>
                <a:latin typeface="Trebuchet MS"/>
                <a:ea typeface="Trebuchet MS"/>
                <a:cs typeface="Trebuchet MS"/>
                <a:sym typeface="Trebuchet MS"/>
              </a:rPr>
              <a:t>NVIDIA CONFIDENTIAL. DO NOT DISTRIBUTE.</a:t>
            </a:r>
            <a:endParaRPr sz="2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13" name="Google Shape;113;p26"/>
          <p:cNvSpPr txBox="1">
            <a:spLocks noGrp="1"/>
          </p:cNvSpPr>
          <p:nvPr>
            <p:ph type="body" idx="1"/>
          </p:nvPr>
        </p:nvSpPr>
        <p:spPr>
          <a:xfrm>
            <a:off x="853440" y="3505058"/>
            <a:ext cx="16581000" cy="61566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rgbClr val="868686"/>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rgbClr val="868686"/>
                </a:solidFill>
              </a:defRPr>
            </a:lvl2pPr>
            <a:lvl3pPr marL="1371600" lvl="2" indent="-228600" algn="l" rtl="0">
              <a:lnSpc>
                <a:spcPct val="90000"/>
              </a:lnSpc>
              <a:spcBef>
                <a:spcPts val="1500"/>
              </a:spcBef>
              <a:spcAft>
                <a:spcPts val="0"/>
              </a:spcAft>
              <a:buClr>
                <a:schemeClr val="dk1"/>
              </a:buClr>
              <a:buSzPts val="2700"/>
              <a:buFont typeface="Trebuchet MS"/>
              <a:buNone/>
              <a:defRPr sz="27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4" name="Google Shape;114;p26"/>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5" name="Google Shape;115;p26"/>
          <p:cNvSpPr/>
          <p:nvPr/>
        </p:nvSpPr>
        <p:spPr>
          <a:xfrm>
            <a:off x="2" y="9716467"/>
            <a:ext cx="18288000" cy="5706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865387" y="2997650"/>
            <a:ext cx="7007400" cy="1031100"/>
          </a:xfrm>
          <a:prstGeom prst="rect">
            <a:avLst/>
          </a:prstGeom>
          <a:noFill/>
          <a:ln>
            <a:noFill/>
          </a:ln>
        </p:spPr>
        <p:txBody>
          <a:bodyPr spcFirstLastPara="1" wrap="square" lIns="152375" tIns="76175" rIns="152375" bIns="76175" anchor="b" anchorCtr="0">
            <a:noAutofit/>
          </a:bodyPr>
          <a:lstStyle>
            <a:lvl1pPr lvl="0" algn="l" rtl="0">
              <a:lnSpc>
                <a:spcPct val="90000"/>
              </a:lnSpc>
              <a:spcBef>
                <a:spcPts val="0"/>
              </a:spcBef>
              <a:spcAft>
                <a:spcPts val="0"/>
              </a:spcAft>
              <a:buSzPts val="2300"/>
              <a:buNone/>
              <a:defRPr sz="5300">
                <a:solidFill>
                  <a:schemeClr val="dk2"/>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18" name="Google Shape;118;p27"/>
          <p:cNvSpPr txBox="1">
            <a:spLocks noGrp="1"/>
          </p:cNvSpPr>
          <p:nvPr>
            <p:ph type="body" idx="1"/>
          </p:nvPr>
        </p:nvSpPr>
        <p:spPr>
          <a:xfrm>
            <a:off x="865385" y="5119298"/>
            <a:ext cx="6987900" cy="41949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800"/>
              </a:spcBef>
              <a:spcAft>
                <a:spcPts val="0"/>
              </a:spcAft>
              <a:buClr>
                <a:schemeClr val="dk1"/>
              </a:buClr>
              <a:buSzPts val="2700"/>
              <a:buFont typeface="Trebuchet MS"/>
              <a:buNone/>
              <a:defRPr sz="2700">
                <a:solidFill>
                  <a:schemeClr val="dk2"/>
                </a:solidFill>
              </a:defRPr>
            </a:lvl1pPr>
            <a:lvl2pPr marL="914400" lvl="1" indent="-228600" algn="l" rtl="0">
              <a:lnSpc>
                <a:spcPct val="90000"/>
              </a:lnSpc>
              <a:spcBef>
                <a:spcPts val="800"/>
              </a:spcBef>
              <a:spcAft>
                <a:spcPts val="0"/>
              </a:spcAft>
              <a:buClr>
                <a:schemeClr val="dk1"/>
              </a:buClr>
              <a:buSzPts val="2300"/>
              <a:buFont typeface="Trebuchet MS"/>
              <a:buNone/>
              <a:defRPr sz="2300">
                <a:solidFill>
                  <a:schemeClr val="dk2"/>
                </a:solidFill>
              </a:defRPr>
            </a:lvl2pPr>
            <a:lvl3pPr marL="1371600" lvl="2" indent="-228600" algn="l" rtl="0">
              <a:lnSpc>
                <a:spcPct val="90000"/>
              </a:lnSpc>
              <a:spcBef>
                <a:spcPts val="800"/>
              </a:spcBef>
              <a:spcAft>
                <a:spcPts val="0"/>
              </a:spcAft>
              <a:buClr>
                <a:schemeClr val="dk1"/>
              </a:buClr>
              <a:buSzPts val="2300"/>
              <a:buFont typeface="Trebuchet MS"/>
              <a:buNone/>
              <a:defRPr sz="2300">
                <a:solidFill>
                  <a:schemeClr val="dk2"/>
                </a:solidFill>
              </a:defRPr>
            </a:lvl3pPr>
            <a:lvl4pPr marL="1828800" lvl="3" indent="-419100" algn="l" rtl="0">
              <a:spcBef>
                <a:spcPts val="8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9" name="Google Shape;119;p27"/>
          <p:cNvSpPr txBox="1">
            <a:spLocks noGrp="1"/>
          </p:cNvSpPr>
          <p:nvPr>
            <p:ph type="body" idx="2"/>
          </p:nvPr>
        </p:nvSpPr>
        <p:spPr>
          <a:xfrm>
            <a:off x="865387" y="3913995"/>
            <a:ext cx="7007400" cy="876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20" name="Google Shape;120;p27"/>
          <p:cNvSpPr/>
          <p:nvPr/>
        </p:nvSpPr>
        <p:spPr>
          <a:xfrm>
            <a:off x="0" y="9499858"/>
            <a:ext cx="18288000" cy="7869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21"/>
        <p:cNvGrpSpPr/>
        <p:nvPr/>
      </p:nvGrpSpPr>
      <p:grpSpPr>
        <a:xfrm>
          <a:off x="0" y="0"/>
          <a:ext cx="0" cy="0"/>
          <a:chOff x="0" y="0"/>
          <a:chExt cx="0" cy="0"/>
        </a:xfrm>
      </p:grpSpPr>
      <p:sp>
        <p:nvSpPr>
          <p:cNvPr id="122" name="Google Shape;122;p28"/>
          <p:cNvSpPr/>
          <p:nvPr/>
        </p:nvSpPr>
        <p:spPr>
          <a:xfrm>
            <a:off x="10585" y="9336911"/>
            <a:ext cx="18288000" cy="9501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23" name="Google Shape;123;p2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7996" cy="10286998"/>
          </a:xfrm>
          <a:prstGeom prst="rect">
            <a:avLst/>
          </a:prstGeom>
          <a:noFill/>
          <a:ln>
            <a:noFill/>
          </a:ln>
        </p:spPr>
      </p:pic>
      <p:cxnSp>
        <p:nvCxnSpPr>
          <p:cNvPr id="124" name="Google Shape;124;p28"/>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125" name="Google Shape;125;p28"/>
          <p:cNvSpPr txBox="1">
            <a:spLocks noGrp="1"/>
          </p:cNvSpPr>
          <p:nvPr>
            <p:ph type="title"/>
          </p:nvPr>
        </p:nvSpPr>
        <p:spPr>
          <a:xfrm>
            <a:off x="736468" y="3969677"/>
            <a:ext cx="4500600" cy="23475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2300"/>
              <a:buNone/>
              <a:defRPr sz="6000">
                <a:solidFill>
                  <a:schemeClr val="lt1"/>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9"/>
          <p:cNvSpPr/>
          <p:nvPr/>
        </p:nvSpPr>
        <p:spPr>
          <a:xfrm>
            <a:off x="0" y="0"/>
            <a:ext cx="18288000" cy="102870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128" name="Google Shape;128;p29"/>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29"/>
        <p:cNvGrpSpPr/>
        <p:nvPr/>
      </p:nvGrpSpPr>
      <p:grpSpPr>
        <a:xfrm>
          <a:off x="0" y="0"/>
          <a:ext cx="0" cy="0"/>
          <a:chOff x="0" y="0"/>
          <a:chExt cx="0" cy="0"/>
        </a:xfrm>
      </p:grpSpPr>
      <p:sp>
        <p:nvSpPr>
          <p:cNvPr id="130" name="Google Shape;130;p30"/>
          <p:cNvSpPr/>
          <p:nvPr/>
        </p:nvSpPr>
        <p:spPr>
          <a:xfrm>
            <a:off x="0" y="0"/>
            <a:ext cx="18288000" cy="10287000"/>
          </a:xfrm>
          <a:prstGeom prst="rect">
            <a:avLst/>
          </a:prstGeom>
          <a:solidFill>
            <a:srgbClr val="9E1212"/>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31" name="Google Shape;131;p30"/>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132" name="Google Shape;132;p30"/>
          <p:cNvSpPr txBox="1">
            <a:spLocks noGrp="1"/>
          </p:cNvSpPr>
          <p:nvPr>
            <p:ph type="title"/>
          </p:nvPr>
        </p:nvSpPr>
        <p:spPr>
          <a:xfrm>
            <a:off x="830580" y="6357339"/>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sz="6700">
                <a:solidFill>
                  <a:schemeClr val="lt1"/>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33" name="Google Shape;133;p30"/>
          <p:cNvSpPr txBox="1">
            <a:spLocks noGrp="1"/>
          </p:cNvSpPr>
          <p:nvPr>
            <p:ph type="body" idx="1"/>
          </p:nvPr>
        </p:nvSpPr>
        <p:spPr>
          <a:xfrm>
            <a:off x="830580" y="7465010"/>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sp>
        <p:nvSpPr>
          <p:cNvPr id="135" name="Google Shape;135;p31"/>
          <p:cNvSpPr/>
          <p:nvPr/>
        </p:nvSpPr>
        <p:spPr>
          <a:xfrm>
            <a:off x="0" y="0"/>
            <a:ext cx="18288000" cy="102870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738550" y="6351650"/>
            <a:ext cx="7596900" cy="2516400"/>
          </a:xfrm>
          <a:prstGeom prst="rect">
            <a:avLst/>
          </a:prstGeom>
          <a:noFill/>
          <a:ln>
            <a:noFill/>
          </a:ln>
        </p:spPr>
        <p:txBody>
          <a:bodyPr spcFirstLastPara="1" wrap="square" lIns="91425" tIns="45700" rIns="91425" bIns="45700" anchor="t" anchorCtr="0">
            <a:noAutofit/>
          </a:bodyPr>
          <a:lstStyle>
            <a:lvl1pPr marL="457200" lvl="0" indent="-350520">
              <a:spcBef>
                <a:spcPts val="1500"/>
              </a:spcBef>
              <a:spcAft>
                <a:spcPts val="0"/>
              </a:spcAft>
              <a:buClr>
                <a:schemeClr val="lt2"/>
              </a:buClr>
              <a:buSzPts val="1920"/>
              <a:buFont typeface="Noto Sans Symbols"/>
              <a:buChar char="▸"/>
              <a:defRPr sz="2400">
                <a:solidFill>
                  <a:srgbClr val="868686"/>
                </a:solidFill>
              </a:defRPr>
            </a:lvl1pPr>
            <a:lvl2pPr marL="914400" lvl="1" indent="-330200">
              <a:spcBef>
                <a:spcPts val="3000"/>
              </a:spcBef>
              <a:spcAft>
                <a:spcPts val="0"/>
              </a:spcAft>
              <a:buClr>
                <a:schemeClr val="lt2"/>
              </a:buClr>
              <a:buSzPts val="1600"/>
              <a:buFont typeface="Noto Sans Symbols"/>
              <a:buChar char="▸"/>
              <a:defRPr sz="2000">
                <a:solidFill>
                  <a:srgbClr val="868686"/>
                </a:solidFill>
              </a:defRPr>
            </a:lvl2pPr>
            <a:lvl3pPr marL="1371600" lvl="2" indent="-320039" algn="l">
              <a:lnSpc>
                <a:spcPct val="90000"/>
              </a:lnSpc>
              <a:spcBef>
                <a:spcPts val="1500"/>
              </a:spcBef>
              <a:spcAft>
                <a:spcPts val="0"/>
              </a:spcAft>
              <a:buClr>
                <a:schemeClr val="lt2"/>
              </a:buClr>
              <a:buSzPts val="1440"/>
              <a:buFont typeface="Noto Sans Symbol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 name="Google Shape;28;p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136"/>
        <p:cNvGrpSpPr/>
        <p:nvPr/>
      </p:nvGrpSpPr>
      <p:grpSpPr>
        <a:xfrm>
          <a:off x="0" y="0"/>
          <a:ext cx="0" cy="0"/>
          <a:chOff x="0" y="0"/>
          <a:chExt cx="0" cy="0"/>
        </a:xfrm>
      </p:grpSpPr>
      <p:sp>
        <p:nvSpPr>
          <p:cNvPr id="137" name="Google Shape;137;p32"/>
          <p:cNvSpPr/>
          <p:nvPr/>
        </p:nvSpPr>
        <p:spPr>
          <a:xfrm>
            <a:off x="0" y="0"/>
            <a:ext cx="18288000" cy="102870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138" name="Google Shape;138;p32"/>
          <p:cNvSpPr txBox="1">
            <a:spLocks noGrp="1"/>
          </p:cNvSpPr>
          <p:nvPr>
            <p:ph type="title"/>
          </p:nvPr>
        </p:nvSpPr>
        <p:spPr>
          <a:xfrm>
            <a:off x="830580" y="8615788"/>
            <a:ext cx="16626900" cy="8925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2300"/>
              <a:buNone/>
              <a:defRPr sz="5300">
                <a:solidFill>
                  <a:schemeClr val="dk2"/>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9"/>
        <p:cNvGrpSpPr/>
        <p:nvPr/>
      </p:nvGrpSpPr>
      <p:grpSpPr>
        <a:xfrm>
          <a:off x="0" y="0"/>
          <a:ext cx="0" cy="0"/>
          <a:chOff x="0" y="0"/>
          <a:chExt cx="0" cy="0"/>
        </a:xfrm>
      </p:grpSpPr>
      <p:pic>
        <p:nvPicPr>
          <p:cNvPr id="140" name="Google Shape;140;p3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18287996" cy="102869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Content 1">
  <p:cSld name="1_Title, Subtitle, and Content">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Clr>
                <a:schemeClr val="dk2"/>
              </a:buClr>
              <a:buSzPts val="2300"/>
              <a:buFont typeface="Trebuchet MS"/>
              <a:buNone/>
              <a:defRPr>
                <a:solidFill>
                  <a:schemeClr val="dk2"/>
                </a:solidFill>
              </a:defRPr>
            </a:lvl1pPr>
            <a:lvl2pPr lvl="1" algn="ctr" rtl="0">
              <a:lnSpc>
                <a:spcPct val="90000"/>
              </a:lnSpc>
              <a:spcBef>
                <a:spcPts val="0"/>
              </a:spcBef>
              <a:spcAft>
                <a:spcPts val="0"/>
              </a:spcAft>
              <a:buClr>
                <a:srgbClr val="73B900"/>
              </a:buClr>
              <a:buSzPts val="2300"/>
              <a:buFont typeface="Arial"/>
              <a:buNone/>
              <a:defRPr/>
            </a:lvl2pPr>
            <a:lvl3pPr lvl="2" algn="ctr" rtl="0">
              <a:lnSpc>
                <a:spcPct val="90000"/>
              </a:lnSpc>
              <a:spcBef>
                <a:spcPts val="0"/>
              </a:spcBef>
              <a:spcAft>
                <a:spcPts val="0"/>
              </a:spcAft>
              <a:buClr>
                <a:srgbClr val="73B900"/>
              </a:buClr>
              <a:buSzPts val="2300"/>
              <a:buFont typeface="Arial"/>
              <a:buNone/>
              <a:defRPr/>
            </a:lvl3pPr>
            <a:lvl4pPr lvl="3" algn="ctr" rtl="0">
              <a:lnSpc>
                <a:spcPct val="90000"/>
              </a:lnSpc>
              <a:spcBef>
                <a:spcPts val="0"/>
              </a:spcBef>
              <a:spcAft>
                <a:spcPts val="0"/>
              </a:spcAft>
              <a:buClr>
                <a:srgbClr val="73B900"/>
              </a:buClr>
              <a:buSzPts val="2300"/>
              <a:buFont typeface="Arial"/>
              <a:buNone/>
              <a:defRPr/>
            </a:lvl4pPr>
            <a:lvl5pPr lvl="4" algn="ctr" rtl="0">
              <a:lnSpc>
                <a:spcPct val="90000"/>
              </a:lnSpc>
              <a:spcBef>
                <a:spcPts val="0"/>
              </a:spcBef>
              <a:spcAft>
                <a:spcPts val="0"/>
              </a:spcAft>
              <a:buClr>
                <a:srgbClr val="73B900"/>
              </a:buClr>
              <a:buSzPts val="2300"/>
              <a:buFont typeface="Arial"/>
              <a:buNone/>
              <a:defRPr/>
            </a:lvl5pPr>
            <a:lvl6pPr lvl="5" algn="l" rtl="0">
              <a:lnSpc>
                <a:spcPct val="100000"/>
              </a:lnSpc>
              <a:spcBef>
                <a:spcPts val="0"/>
              </a:spcBef>
              <a:spcAft>
                <a:spcPts val="0"/>
              </a:spcAft>
              <a:buClr>
                <a:srgbClr val="73B900"/>
              </a:buClr>
              <a:buSzPts val="2300"/>
              <a:buFont typeface="Arial"/>
              <a:buNone/>
              <a:defRPr/>
            </a:lvl6pPr>
            <a:lvl7pPr lvl="6" algn="l" rtl="0">
              <a:lnSpc>
                <a:spcPct val="100000"/>
              </a:lnSpc>
              <a:spcBef>
                <a:spcPts val="0"/>
              </a:spcBef>
              <a:spcAft>
                <a:spcPts val="0"/>
              </a:spcAft>
              <a:buClr>
                <a:srgbClr val="73B900"/>
              </a:buClr>
              <a:buSzPts val="2300"/>
              <a:buFont typeface="Arial"/>
              <a:buNone/>
              <a:defRPr/>
            </a:lvl7pPr>
            <a:lvl8pPr lvl="7" algn="l" rtl="0">
              <a:lnSpc>
                <a:spcPct val="100000"/>
              </a:lnSpc>
              <a:spcBef>
                <a:spcPts val="0"/>
              </a:spcBef>
              <a:spcAft>
                <a:spcPts val="0"/>
              </a:spcAft>
              <a:buClr>
                <a:srgbClr val="73B900"/>
              </a:buClr>
              <a:buSzPts val="2300"/>
              <a:buFont typeface="Arial"/>
              <a:buNone/>
              <a:defRPr/>
            </a:lvl8pPr>
            <a:lvl9pPr lvl="8" algn="l" rtl="0">
              <a:lnSpc>
                <a:spcPct val="100000"/>
              </a:lnSpc>
              <a:spcBef>
                <a:spcPts val="0"/>
              </a:spcBef>
              <a:spcAft>
                <a:spcPts val="0"/>
              </a:spcAft>
              <a:buClr>
                <a:srgbClr val="73B900"/>
              </a:buClr>
              <a:buSzPts val="2300"/>
              <a:buFont typeface="Arial"/>
              <a:buNone/>
              <a:defRPr/>
            </a:lvl9pPr>
          </a:lstStyle>
          <a:p>
            <a:endParaRPr/>
          </a:p>
        </p:txBody>
      </p:sp>
      <p:sp>
        <p:nvSpPr>
          <p:cNvPr id="143" name="Google Shape;143;p34"/>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chemeClr val="dk2"/>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chemeClr val="dk2"/>
                </a:solidFill>
              </a:defRPr>
            </a:lvl2pPr>
            <a:lvl3pPr marL="1371600" lvl="2" indent="-228600" algn="l" rtl="0">
              <a:lnSpc>
                <a:spcPct val="90000"/>
              </a:lnSpc>
              <a:spcBef>
                <a:spcPts val="1500"/>
              </a:spcBef>
              <a:spcAft>
                <a:spcPts val="0"/>
              </a:spcAft>
              <a:buClr>
                <a:schemeClr val="dk1"/>
              </a:buClr>
              <a:buSzPts val="2300"/>
              <a:buFont typeface="Trebuchet MS"/>
              <a:buNone/>
              <a:defRPr sz="2300">
                <a:solidFill>
                  <a:schemeClr val="dk2"/>
                </a:solidFill>
              </a:defRPr>
            </a:lvl3pPr>
            <a:lvl4pPr marL="1828800" lvl="3" indent="-419100" algn="l" rtl="0">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lnSpc>
                <a:spcPct val="100000"/>
              </a:lnSpc>
              <a:spcBef>
                <a:spcPts val="700"/>
              </a:spcBef>
              <a:spcAft>
                <a:spcPts val="0"/>
              </a:spcAft>
              <a:buClr>
                <a:schemeClr val="dk1"/>
              </a:buClr>
              <a:buSzPts val="3300"/>
              <a:buFont typeface="Noto Sans Symbols"/>
              <a:buChar char="▪"/>
              <a:defRPr>
                <a:solidFill>
                  <a:schemeClr val="lt1"/>
                </a:solidFill>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
        <p:nvSpPr>
          <p:cNvPr id="144" name="Google Shape;144;p34"/>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4000"/>
              <a:buFont typeface="Trebuchet MS"/>
              <a:buNone/>
              <a:defRPr sz="40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lnSpc>
                <a:spcPct val="100000"/>
              </a:lnSpc>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lnSpc>
                <a:spcPct val="100000"/>
              </a:lnSpc>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ULLET_ICON_Title, Subtitle, and Content 1">
  <p:cSld name="1_BULLET_ICON_Title, Subtitle, and Content">
    <p:spTree>
      <p:nvGrpSpPr>
        <p:cNvPr id="1" name="Shape 145"/>
        <p:cNvGrpSpPr/>
        <p:nvPr/>
      </p:nvGrpSpPr>
      <p:grpSpPr>
        <a:xfrm>
          <a:off x="0" y="0"/>
          <a:ext cx="0" cy="0"/>
          <a:chOff x="0" y="0"/>
          <a:chExt cx="0" cy="0"/>
        </a:xfrm>
      </p:grpSpPr>
      <p:sp>
        <p:nvSpPr>
          <p:cNvPr id="146" name="Google Shape;146;p35"/>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Clr>
                <a:schemeClr val="dk2"/>
              </a:buClr>
              <a:buSzPts val="2300"/>
              <a:buFont typeface="Trebuchet MS"/>
              <a:buNone/>
              <a:defRPr>
                <a:solidFill>
                  <a:schemeClr val="dk2"/>
                </a:solidFill>
              </a:defRPr>
            </a:lvl1pPr>
            <a:lvl2pPr lvl="1" algn="ctr" rtl="0">
              <a:lnSpc>
                <a:spcPct val="90000"/>
              </a:lnSpc>
              <a:spcBef>
                <a:spcPts val="0"/>
              </a:spcBef>
              <a:spcAft>
                <a:spcPts val="0"/>
              </a:spcAft>
              <a:buClr>
                <a:srgbClr val="73B900"/>
              </a:buClr>
              <a:buSzPts val="2300"/>
              <a:buFont typeface="Arial"/>
              <a:buNone/>
              <a:defRPr/>
            </a:lvl2pPr>
            <a:lvl3pPr lvl="2" algn="ctr" rtl="0">
              <a:lnSpc>
                <a:spcPct val="90000"/>
              </a:lnSpc>
              <a:spcBef>
                <a:spcPts val="0"/>
              </a:spcBef>
              <a:spcAft>
                <a:spcPts val="0"/>
              </a:spcAft>
              <a:buClr>
                <a:srgbClr val="73B900"/>
              </a:buClr>
              <a:buSzPts val="2300"/>
              <a:buFont typeface="Arial"/>
              <a:buNone/>
              <a:defRPr/>
            </a:lvl3pPr>
            <a:lvl4pPr lvl="3" algn="ctr" rtl="0">
              <a:lnSpc>
                <a:spcPct val="90000"/>
              </a:lnSpc>
              <a:spcBef>
                <a:spcPts val="0"/>
              </a:spcBef>
              <a:spcAft>
                <a:spcPts val="0"/>
              </a:spcAft>
              <a:buClr>
                <a:srgbClr val="73B900"/>
              </a:buClr>
              <a:buSzPts val="2300"/>
              <a:buFont typeface="Arial"/>
              <a:buNone/>
              <a:defRPr/>
            </a:lvl4pPr>
            <a:lvl5pPr lvl="4" algn="ctr" rtl="0">
              <a:lnSpc>
                <a:spcPct val="90000"/>
              </a:lnSpc>
              <a:spcBef>
                <a:spcPts val="0"/>
              </a:spcBef>
              <a:spcAft>
                <a:spcPts val="0"/>
              </a:spcAft>
              <a:buClr>
                <a:srgbClr val="73B900"/>
              </a:buClr>
              <a:buSzPts val="2300"/>
              <a:buFont typeface="Arial"/>
              <a:buNone/>
              <a:defRPr/>
            </a:lvl5pPr>
            <a:lvl6pPr lvl="5" algn="l" rtl="0">
              <a:lnSpc>
                <a:spcPct val="100000"/>
              </a:lnSpc>
              <a:spcBef>
                <a:spcPts val="0"/>
              </a:spcBef>
              <a:spcAft>
                <a:spcPts val="0"/>
              </a:spcAft>
              <a:buClr>
                <a:srgbClr val="73B900"/>
              </a:buClr>
              <a:buSzPts val="2300"/>
              <a:buFont typeface="Arial"/>
              <a:buNone/>
              <a:defRPr/>
            </a:lvl6pPr>
            <a:lvl7pPr lvl="6" algn="l" rtl="0">
              <a:lnSpc>
                <a:spcPct val="100000"/>
              </a:lnSpc>
              <a:spcBef>
                <a:spcPts val="0"/>
              </a:spcBef>
              <a:spcAft>
                <a:spcPts val="0"/>
              </a:spcAft>
              <a:buClr>
                <a:srgbClr val="73B900"/>
              </a:buClr>
              <a:buSzPts val="2300"/>
              <a:buFont typeface="Arial"/>
              <a:buNone/>
              <a:defRPr/>
            </a:lvl7pPr>
            <a:lvl8pPr lvl="7" algn="l" rtl="0">
              <a:lnSpc>
                <a:spcPct val="100000"/>
              </a:lnSpc>
              <a:spcBef>
                <a:spcPts val="0"/>
              </a:spcBef>
              <a:spcAft>
                <a:spcPts val="0"/>
              </a:spcAft>
              <a:buClr>
                <a:srgbClr val="73B900"/>
              </a:buClr>
              <a:buSzPts val="2300"/>
              <a:buFont typeface="Arial"/>
              <a:buNone/>
              <a:defRPr/>
            </a:lvl8pPr>
            <a:lvl9pPr lvl="8" algn="l" rtl="0">
              <a:lnSpc>
                <a:spcPct val="100000"/>
              </a:lnSpc>
              <a:spcBef>
                <a:spcPts val="0"/>
              </a:spcBef>
              <a:spcAft>
                <a:spcPts val="0"/>
              </a:spcAft>
              <a:buClr>
                <a:srgbClr val="73B900"/>
              </a:buClr>
              <a:buSzPts val="2300"/>
              <a:buFont typeface="Arial"/>
              <a:buNone/>
              <a:defRPr/>
            </a:lvl9pPr>
          </a:lstStyle>
          <a:p>
            <a:endParaRPr/>
          </a:p>
        </p:txBody>
      </p:sp>
      <p:sp>
        <p:nvSpPr>
          <p:cNvPr id="147" name="Google Shape;147;p35"/>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374650" algn="l" rtl="0">
              <a:lnSpc>
                <a:spcPct val="90000"/>
              </a:lnSpc>
              <a:spcBef>
                <a:spcPts val="1500"/>
              </a:spcBef>
              <a:spcAft>
                <a:spcPts val="0"/>
              </a:spcAft>
              <a:buClr>
                <a:schemeClr val="dk1"/>
              </a:buClr>
              <a:buSzPts val="2300"/>
              <a:buFont typeface="Trebuchet MS"/>
              <a:buChar char="•"/>
              <a:defRPr sz="3000">
                <a:solidFill>
                  <a:schemeClr val="dk2"/>
                </a:solidFill>
              </a:defRPr>
            </a:lvl1pPr>
            <a:lvl2pPr marL="914400" lvl="1" indent="-355600" algn="l" rtl="0">
              <a:lnSpc>
                <a:spcPct val="90000"/>
              </a:lnSpc>
              <a:spcBef>
                <a:spcPts val="1500"/>
              </a:spcBef>
              <a:spcAft>
                <a:spcPts val="0"/>
              </a:spcAft>
              <a:buClr>
                <a:schemeClr val="dk1"/>
              </a:buClr>
              <a:buSzPts val="2000"/>
              <a:buFont typeface="Trebuchet MS"/>
              <a:buChar char="•"/>
              <a:defRPr sz="2700">
                <a:solidFill>
                  <a:schemeClr val="dk2"/>
                </a:solidFill>
              </a:defRPr>
            </a:lvl2pPr>
            <a:lvl3pPr marL="1371600" lvl="2" indent="-342900" algn="l" rtl="0">
              <a:lnSpc>
                <a:spcPct val="90000"/>
              </a:lnSpc>
              <a:spcBef>
                <a:spcPts val="1500"/>
              </a:spcBef>
              <a:spcAft>
                <a:spcPts val="0"/>
              </a:spcAft>
              <a:buClr>
                <a:schemeClr val="dk1"/>
              </a:buClr>
              <a:buSzPts val="1800"/>
              <a:buFont typeface="Trebuchet MS"/>
              <a:buChar char="•"/>
              <a:defRPr sz="2300">
                <a:solidFill>
                  <a:schemeClr val="dk2"/>
                </a:solidFill>
              </a:defRPr>
            </a:lvl3pPr>
            <a:lvl4pPr marL="1828800" lvl="3" indent="-419100" algn="l" rtl="0">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lnSpc>
                <a:spcPct val="100000"/>
              </a:lnSpc>
              <a:spcBef>
                <a:spcPts val="700"/>
              </a:spcBef>
              <a:spcAft>
                <a:spcPts val="0"/>
              </a:spcAft>
              <a:buClr>
                <a:schemeClr val="dk1"/>
              </a:buClr>
              <a:buSzPts val="3300"/>
              <a:buFont typeface="Noto Sans Symbols"/>
              <a:buChar char="▪"/>
              <a:defRPr>
                <a:solidFill>
                  <a:schemeClr val="lt1"/>
                </a:solidFill>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
        <p:nvSpPr>
          <p:cNvPr id="148" name="Google Shape;148;p35"/>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4000"/>
              <a:buFont typeface="Trebuchet MS"/>
              <a:buNone/>
              <a:defRPr sz="40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lnSpc>
                <a:spcPct val="100000"/>
              </a:lnSpc>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lnSpc>
                <a:spcPct val="100000"/>
              </a:lnSpc>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31" name="Google Shape;31;p5"/>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25033" y="8212267"/>
            <a:ext cx="5822385" cy="1307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 name="Google Shape;38;p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7"/>
          <p:cNvSpPr/>
          <p:nvPr/>
        </p:nvSpPr>
        <p:spPr>
          <a:xfrm>
            <a:off x="153472" y="9816562"/>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167"/>
              <a:buFont typeface="Arial"/>
              <a:buNone/>
            </a:pPr>
            <a:r>
              <a:rPr lang="en-US" sz="1167" b="0" i="0" u="none" strike="noStrike" cap="non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3" name="Google Shape;43;p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4" name="Google Shape;44;p8"/>
          <p:cNvSpPr/>
          <p:nvPr/>
        </p:nvSpPr>
        <p:spPr>
          <a:xfrm>
            <a:off x="2" y="9716467"/>
            <a:ext cx="18288001"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dk2"/>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9"/>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p:nvPr/>
        </p:nvSpPr>
        <p:spPr>
          <a:xfrm>
            <a:off x="0" y="9499859"/>
            <a:ext cx="18288001"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54" name="Google Shape;54;p10"/>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pic>
        <p:nvPicPr>
          <p:cNvPr id="12" name="Google Shape;12;p1"/>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0" y="0"/>
            <a:ext cx="18300493" cy="10287000"/>
          </a:xfrm>
          <a:prstGeom prst="rect">
            <a:avLst/>
          </a:prstGeom>
          <a:noFill/>
          <a:ln>
            <a:noFill/>
          </a:ln>
        </p:spPr>
      </p:pic>
      <p:sp>
        <p:nvSpPr>
          <p:cNvPr id="13" name="Google Shape;13;p1"/>
          <p:cNvSpPr txBox="1">
            <a:spLocks noGrp="1"/>
          </p:cNvSpPr>
          <p:nvPr>
            <p:ph type="title"/>
          </p:nvPr>
        </p:nvSpPr>
        <p:spPr>
          <a:xfrm>
            <a:off x="832906" y="1216221"/>
            <a:ext cx="16622191"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00"/>
              <a:buFont typeface="Trebuchet MS"/>
              <a:buNone/>
              <a:defRPr sz="1800" b="0" i="0" u="none" strike="noStrike" cap="none">
                <a:solidFill>
                  <a:srgbClr val="868686"/>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5" name="Google Shape;15;p1"/>
          <p:cNvSpPr txBox="1"/>
          <p:nvPr/>
        </p:nvSpPr>
        <p:spPr>
          <a:xfrm>
            <a:off x="16914523" y="9934596"/>
            <a:ext cx="535045" cy="2308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fld id="{00000000-1234-1234-1234-123412341234}" type="slidenum">
              <a:rPr lang="en-US" sz="1167" b="0" i="0" u="none" strike="noStrike" cap="none">
                <a:solidFill>
                  <a:schemeClr val="lt1"/>
                </a:solidFill>
                <a:latin typeface="Trebuchet MS"/>
                <a:ea typeface="Trebuchet MS"/>
                <a:cs typeface="Trebuchet MS"/>
                <a:sym typeface="Trebuchet MS"/>
              </a:rPr>
              <a:t>‹#›</a:t>
            </a:fld>
            <a:r>
              <a:rPr lang="en-US" sz="1500" b="0" i="0" u="none" strike="noStrike" cap="none">
                <a:solidFill>
                  <a:schemeClr val="lt1"/>
                </a:solidFill>
                <a:latin typeface="Century Gothic"/>
                <a:ea typeface="Century Gothic"/>
                <a:cs typeface="Century Gothic"/>
                <a:sym typeface="Century Gothic"/>
              </a:rPr>
              <a:t> </a:t>
            </a:r>
            <a:endParaRPr sz="15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pic>
        <p:nvPicPr>
          <p:cNvPr id="83" name="Google Shape;83;p19"/>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0" y="0"/>
            <a:ext cx="18300500" cy="10286998"/>
          </a:xfrm>
          <a:prstGeom prst="rect">
            <a:avLst/>
          </a:prstGeom>
          <a:noFill/>
          <a:ln>
            <a:noFill/>
          </a:ln>
        </p:spPr>
      </p:pic>
      <p:sp>
        <p:nvSpPr>
          <p:cNvPr id="84" name="Google Shape;84;p19"/>
          <p:cNvSpPr txBox="1">
            <a:spLocks noGrp="1"/>
          </p:cNvSpPr>
          <p:nvPr>
            <p:ph type="title"/>
          </p:nvPr>
        </p:nvSpPr>
        <p:spPr>
          <a:xfrm>
            <a:off x="832905" y="1216220"/>
            <a:ext cx="16622100" cy="984900"/>
          </a:xfrm>
          <a:prstGeom prst="rect">
            <a:avLst/>
          </a:prstGeom>
          <a:noFill/>
          <a:ln>
            <a:noFill/>
          </a:ln>
        </p:spPr>
        <p:txBody>
          <a:bodyPr spcFirstLastPara="1" wrap="square" lIns="152375" tIns="76175" rIns="152375" bIns="76175" anchor="b" anchorCtr="0">
            <a:noAutofit/>
          </a:bodyPr>
          <a:lstStyle>
            <a:lvl1pPr marR="0" lvl="0" algn="ctr" rtl="0">
              <a:lnSpc>
                <a:spcPct val="90000"/>
              </a:lnSpc>
              <a:spcBef>
                <a:spcPts val="0"/>
              </a:spcBef>
              <a:spcAft>
                <a:spcPts val="0"/>
              </a:spcAft>
              <a:buSzPts val="2300"/>
              <a:buNone/>
              <a:defRPr sz="60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2300"/>
              <a:buNone/>
              <a:defRPr sz="5300" b="1" i="0" u="none" strike="noStrike" cap="none">
                <a:solidFill>
                  <a:srgbClr val="73B900"/>
                </a:solidFill>
                <a:latin typeface="Arial"/>
                <a:ea typeface="Arial"/>
                <a:cs typeface="Arial"/>
                <a:sym typeface="Arial"/>
              </a:defRPr>
            </a:lvl2pPr>
            <a:lvl3pPr marR="0" lvl="2" algn="l" rtl="0">
              <a:spcBef>
                <a:spcPts val="0"/>
              </a:spcBef>
              <a:spcAft>
                <a:spcPts val="0"/>
              </a:spcAft>
              <a:buSzPts val="2300"/>
              <a:buNone/>
              <a:defRPr sz="5300" b="1" i="0" u="none" strike="noStrike" cap="none">
                <a:solidFill>
                  <a:srgbClr val="73B900"/>
                </a:solidFill>
                <a:latin typeface="Arial"/>
                <a:ea typeface="Arial"/>
                <a:cs typeface="Arial"/>
                <a:sym typeface="Arial"/>
              </a:defRPr>
            </a:lvl3pPr>
            <a:lvl4pPr marR="0" lvl="3" algn="l" rtl="0">
              <a:spcBef>
                <a:spcPts val="0"/>
              </a:spcBef>
              <a:spcAft>
                <a:spcPts val="0"/>
              </a:spcAft>
              <a:buSzPts val="2300"/>
              <a:buNone/>
              <a:defRPr sz="5300" b="1" i="0" u="none" strike="noStrike" cap="none">
                <a:solidFill>
                  <a:srgbClr val="73B900"/>
                </a:solidFill>
                <a:latin typeface="Arial"/>
                <a:ea typeface="Arial"/>
                <a:cs typeface="Arial"/>
                <a:sym typeface="Arial"/>
              </a:defRPr>
            </a:lvl4pPr>
            <a:lvl5pPr marR="0" lvl="4" algn="l" rtl="0">
              <a:spcBef>
                <a:spcPts val="0"/>
              </a:spcBef>
              <a:spcAft>
                <a:spcPts val="0"/>
              </a:spcAft>
              <a:buSzPts val="2300"/>
              <a:buNone/>
              <a:defRPr sz="5300" b="1" i="0" u="none" strike="noStrike" cap="none">
                <a:solidFill>
                  <a:srgbClr val="73B900"/>
                </a:solidFill>
                <a:latin typeface="Arial"/>
                <a:ea typeface="Arial"/>
                <a:cs typeface="Arial"/>
                <a:sym typeface="Arial"/>
              </a:defRPr>
            </a:lvl5pPr>
            <a:lvl6pPr marR="0" lvl="5" algn="l" rtl="0">
              <a:spcBef>
                <a:spcPts val="0"/>
              </a:spcBef>
              <a:spcAft>
                <a:spcPts val="0"/>
              </a:spcAft>
              <a:buSzPts val="2300"/>
              <a:buNone/>
              <a:defRPr sz="5300" b="1" i="0" u="none" strike="noStrike" cap="none">
                <a:solidFill>
                  <a:srgbClr val="73B900"/>
                </a:solidFill>
                <a:latin typeface="Arial"/>
                <a:ea typeface="Arial"/>
                <a:cs typeface="Arial"/>
                <a:sym typeface="Arial"/>
              </a:defRPr>
            </a:lvl6pPr>
            <a:lvl7pPr marR="0" lvl="6" algn="l" rtl="0">
              <a:spcBef>
                <a:spcPts val="0"/>
              </a:spcBef>
              <a:spcAft>
                <a:spcPts val="0"/>
              </a:spcAft>
              <a:buSzPts val="2300"/>
              <a:buNone/>
              <a:defRPr sz="5300" b="1" i="0" u="none" strike="noStrike" cap="none">
                <a:solidFill>
                  <a:srgbClr val="73B900"/>
                </a:solidFill>
                <a:latin typeface="Arial"/>
                <a:ea typeface="Arial"/>
                <a:cs typeface="Arial"/>
                <a:sym typeface="Arial"/>
              </a:defRPr>
            </a:lvl7pPr>
            <a:lvl8pPr marR="0" lvl="7" algn="l" rtl="0">
              <a:spcBef>
                <a:spcPts val="0"/>
              </a:spcBef>
              <a:spcAft>
                <a:spcPts val="0"/>
              </a:spcAft>
              <a:buSzPts val="2300"/>
              <a:buNone/>
              <a:defRPr sz="5300" b="1" i="0" u="none" strike="noStrike" cap="none">
                <a:solidFill>
                  <a:srgbClr val="73B900"/>
                </a:solidFill>
                <a:latin typeface="Arial"/>
                <a:ea typeface="Arial"/>
                <a:cs typeface="Arial"/>
                <a:sym typeface="Arial"/>
              </a:defRPr>
            </a:lvl8pPr>
            <a:lvl9pPr marR="0" lvl="8" algn="l" rtl="0">
              <a:spcBef>
                <a:spcPts val="0"/>
              </a:spcBef>
              <a:spcAft>
                <a:spcPts val="0"/>
              </a:spcAft>
              <a:buSzPts val="2300"/>
              <a:buNone/>
              <a:defRPr sz="5300" b="1" i="0" u="none" strike="noStrike" cap="none">
                <a:solidFill>
                  <a:srgbClr val="73B900"/>
                </a:solidFill>
                <a:latin typeface="Arial"/>
                <a:ea typeface="Arial"/>
                <a:cs typeface="Arial"/>
                <a:sym typeface="Arial"/>
              </a:defRPr>
            </a:lvl9pPr>
          </a:lstStyle>
          <a:p>
            <a:endParaRPr/>
          </a:p>
        </p:txBody>
      </p:sp>
      <p:sp>
        <p:nvSpPr>
          <p:cNvPr id="85" name="Google Shape;85;p19"/>
          <p:cNvSpPr txBox="1">
            <a:spLocks noGrp="1"/>
          </p:cNvSpPr>
          <p:nvPr>
            <p:ph type="body" idx="1"/>
          </p:nvPr>
        </p:nvSpPr>
        <p:spPr>
          <a:xfrm>
            <a:off x="862337" y="3337280"/>
            <a:ext cx="16581600" cy="6223500"/>
          </a:xfrm>
          <a:prstGeom prst="rect">
            <a:avLst/>
          </a:prstGeom>
          <a:noFill/>
          <a:ln>
            <a:noFill/>
          </a:ln>
        </p:spPr>
        <p:txBody>
          <a:bodyPr spcFirstLastPara="1" wrap="square" lIns="152375" tIns="76175" rIns="152375" bIns="76175" anchor="t" anchorCtr="0">
            <a:noAutofit/>
          </a:bodyPr>
          <a:lstStyle>
            <a:lvl1pPr marL="457200" marR="0" lvl="0" indent="-228600" algn="l" rtl="0">
              <a:lnSpc>
                <a:spcPct val="90000"/>
              </a:lnSpc>
              <a:spcBef>
                <a:spcPts val="1500"/>
              </a:spcBef>
              <a:spcAft>
                <a:spcPts val="0"/>
              </a:spcAft>
              <a:buClr>
                <a:schemeClr val="dk1"/>
              </a:buClr>
              <a:buSzPts val="3000"/>
              <a:buFont typeface="Trebuchet MS"/>
              <a:buNone/>
              <a:defRPr sz="30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700"/>
              <a:buFont typeface="Trebuchet MS"/>
              <a:buNone/>
              <a:defRPr sz="27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2300"/>
              <a:buFont typeface="Trebuchet MS"/>
              <a:buNone/>
              <a:defRPr sz="2300" b="0" i="0" u="none" strike="noStrike" cap="none">
                <a:solidFill>
                  <a:srgbClr val="868686"/>
                </a:solidFill>
                <a:latin typeface="Trebuchet MS"/>
                <a:ea typeface="Trebuchet MS"/>
                <a:cs typeface="Trebuchet MS"/>
                <a:sym typeface="Trebuchet MS"/>
              </a:defRPr>
            </a:lvl3pPr>
            <a:lvl4pPr marL="1828800" marR="0" lvl="3" indent="-438150" algn="l" rtl="0">
              <a:spcBef>
                <a:spcPts val="15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4pPr>
            <a:lvl5pPr marL="2286000" marR="0" lvl="4"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5pPr>
            <a:lvl6pPr marL="2743200" marR="0" lvl="5"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6pPr>
            <a:lvl7pPr marL="3200400" marR="0" lvl="6"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7pPr>
            <a:lvl8pPr marL="3657600" marR="0" lvl="7"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8pPr>
            <a:lvl9pPr marL="4114800" marR="0" lvl="8"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9pPr>
          </a:lstStyle>
          <a:p>
            <a:endParaRPr/>
          </a:p>
        </p:txBody>
      </p:sp>
      <p:sp>
        <p:nvSpPr>
          <p:cNvPr id="86" name="Google Shape;86;p19"/>
          <p:cNvSpPr txBox="1"/>
          <p:nvPr/>
        </p:nvSpPr>
        <p:spPr>
          <a:xfrm>
            <a:off x="16914522" y="9934595"/>
            <a:ext cx="534900" cy="231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1200" cap="none">
                <a:solidFill>
                  <a:schemeClr val="lt1"/>
                </a:solidFill>
                <a:latin typeface="Trebuchet MS"/>
                <a:ea typeface="Trebuchet MS"/>
                <a:cs typeface="Trebuchet MS"/>
                <a:sym typeface="Trebuchet MS"/>
              </a:rPr>
              <a:t>‹#›</a:t>
            </a:fld>
            <a:r>
              <a:rPr lang="en-US" sz="1500" cap="none">
                <a:solidFill>
                  <a:schemeClr val="lt1"/>
                </a:solidFill>
                <a:latin typeface="Century Gothic"/>
                <a:ea typeface="Century Gothic"/>
                <a:cs typeface="Century Gothic"/>
                <a:sym typeface="Century Gothic"/>
              </a:rPr>
              <a:t> </a:t>
            </a:r>
            <a:endParaRPr sz="1500"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hyperlink" Target="https://docs.rapids.ai/"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181.png"/></Relationships>
</file>

<file path=ppt/slides/_rels/slide10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docs.rapids.ai/"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hyperlink" Target="https://medium.com/rapids-ai" TargetMode="External"/><Relationship Id="rId4" Type="http://schemas.openxmlformats.org/officeDocument/2006/relationships/hyperlink" Target="https://github.com/rapidsai"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github.com/rapidsai"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05.xml.rels><?xml version="1.0" encoding="UTF-8" standalone="yes"?>
<Relationships xmlns="http://schemas.openxmlformats.org/package/2006/relationships"><Relationship Id="rId8" Type="http://schemas.openxmlformats.org/officeDocument/2006/relationships/hyperlink" Target="https://anaconda.org/rapidsai/" TargetMode="External"/><Relationship Id="rId3" Type="http://schemas.openxmlformats.org/officeDocument/2006/relationships/image" Target="../media/image188.png"/><Relationship Id="rId7" Type="http://schemas.openxmlformats.org/officeDocument/2006/relationships/hyperlink" Target="https://github.com/rapidsai"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10" Type="http://schemas.openxmlformats.org/officeDocument/2006/relationships/hyperlink" Target="https://hub.docker.com/r/rapidsai/rapidsai/" TargetMode="External"/><Relationship Id="rId4" Type="http://schemas.openxmlformats.org/officeDocument/2006/relationships/image" Target="../media/image189.png"/><Relationship Id="rId9" Type="http://schemas.openxmlformats.org/officeDocument/2006/relationships/hyperlink" Target="https://ngc.nvidia.com/registry/nvidia-rapidsai-rapidsai" TargetMode="External"/></Relationships>
</file>

<file path=ppt/slides/_rels/slide106.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95.png"/><Relationship Id="rId11" Type="http://schemas.openxmlformats.org/officeDocument/2006/relationships/image" Target="../media/image200.png"/><Relationship Id="rId5" Type="http://schemas.openxmlformats.org/officeDocument/2006/relationships/image" Target="../media/image19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 Id="rId14" Type="http://schemas.openxmlformats.org/officeDocument/2006/relationships/image" Target="../media/image203.png"/></Relationships>
</file>

<file path=ppt/slides/_rels/slide107.xml.rels><?xml version="1.0" encoding="UTF-8" standalone="yes"?>
<Relationships xmlns="http://schemas.openxmlformats.org/package/2006/relationships"><Relationship Id="rId8" Type="http://schemas.openxmlformats.org/officeDocument/2006/relationships/hyperlink" Target="http://gpuopenanalytics.com/" TargetMode="External"/><Relationship Id="rId3" Type="http://schemas.openxmlformats.org/officeDocument/2006/relationships/image" Target="../media/image148.png"/><Relationship Id="rId7" Type="http://schemas.openxmlformats.org/officeDocument/2006/relationships/hyperlink" Target="https://arrow.apache.org/"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10" Type="http://schemas.openxmlformats.org/officeDocument/2006/relationships/hyperlink" Target="https://dask.org/" TargetMode="External"/><Relationship Id="rId4" Type="http://schemas.openxmlformats.org/officeDocument/2006/relationships/image" Target="../media/image204.png"/><Relationship Id="rId9" Type="http://schemas.openxmlformats.org/officeDocument/2006/relationships/hyperlink" Target="https://rapids.ai/"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mailto:joshuap@nvidia.com" TargetMode="External"/><Relationship Id="rId2" Type="http://schemas.openxmlformats.org/officeDocument/2006/relationships/notesSlide" Target="../notesSlides/notesSlide108.xml"/><Relationship Id="rId1" Type="http://schemas.openxmlformats.org/officeDocument/2006/relationships/slideLayout" Target="../slideLayouts/slideLayout5.xml"/><Relationship Id="rId4" Type="http://schemas.openxmlformats.org/officeDocument/2006/relationships/image" Target="../media/image20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12"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3.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hyperlink" Target="https://blog.dask.org/2019/06/27/single-gpu-cupy-benchmark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hyperlink" Target="https://docs.rapids.ai/api/cuml/nightly/api.html#model-explanation-shap" TargetMode="External"/><Relationship Id="rId4" Type="http://schemas.openxmlformats.org/officeDocument/2006/relationships/hyperlink" Target="https://github.com/dmlc/xgboost/blob/master/demo/gpu_acceleration/shap.ipynb"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rapidsai/cusignal/tree/branch-0.13/notebook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2" Type="http://schemas.openxmlformats.org/officeDocument/2006/relationships/notesSlide" Target="../notesSlides/notesSlide77.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3.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hyperlink" Target="https://docs.rapids.ai/api/cuxfilter/stable/layouts/Layouts.html"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hyperlink" Target="https://medium.com/rapids-ai/data-to-dashboard-80681f946180" TargetMode="External"/><Relationship Id="rId5" Type="http://schemas.openxmlformats.org/officeDocument/2006/relationships/hyperlink" Target="https://rapids.ai/start.html" TargetMode="External"/><Relationship Id="rId4" Type="http://schemas.openxmlformats.org/officeDocument/2006/relationships/hyperlink" Target="https://github.com/rapidsai/cuxfilter"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1.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hyperlink" Target="https://medium.com/rapids-ai/plotly-census-viz-dashboard-powered-by-rapids-1503b3506652" TargetMode="External"/><Relationship Id="rId5" Type="http://schemas.openxmlformats.org/officeDocument/2006/relationships/hyperlink" Target="https://github.com/rapidsai/plotly-dash-rapids-census-demo" TargetMode="External"/><Relationship Id="rId4" Type="http://schemas.openxmlformats.org/officeDocument/2006/relationships/hyperlink" Target="https://plotly.com/dash/"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hyperlink" Target="https://datashader.org/index.html"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127.png"/><Relationship Id="rId21" Type="http://schemas.openxmlformats.org/officeDocument/2006/relationships/image" Target="../media/image145.png"/><Relationship Id="rId34" Type="http://schemas.openxmlformats.org/officeDocument/2006/relationships/image" Target="../media/image158.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33" Type="http://schemas.openxmlformats.org/officeDocument/2006/relationships/image" Target="../media/image157.png"/><Relationship Id="rId2" Type="http://schemas.openxmlformats.org/officeDocument/2006/relationships/notesSlide" Target="../notesSlides/notesSlide88.xml"/><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24" Type="http://schemas.openxmlformats.org/officeDocument/2006/relationships/image" Target="../media/image148.png"/><Relationship Id="rId32" Type="http://schemas.openxmlformats.org/officeDocument/2006/relationships/image" Target="../media/image156.png"/><Relationship Id="rId37" Type="http://schemas.openxmlformats.org/officeDocument/2006/relationships/image" Target="../media/image161.png"/><Relationship Id="rId5" Type="http://schemas.openxmlformats.org/officeDocument/2006/relationships/image" Target="../media/image129.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36" Type="http://schemas.openxmlformats.org/officeDocument/2006/relationships/image" Target="../media/image160.png"/><Relationship Id="rId10" Type="http://schemas.openxmlformats.org/officeDocument/2006/relationships/image" Target="../media/image134.png"/><Relationship Id="rId19" Type="http://schemas.openxmlformats.org/officeDocument/2006/relationships/image" Target="../media/image143.png"/><Relationship Id="rId31" Type="http://schemas.openxmlformats.org/officeDocument/2006/relationships/image" Target="../media/image155.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159.png"/></Relationships>
</file>

<file path=ppt/slides/_rels/slide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64.gif"/></Relationships>
</file>

<file path=ppt/slides/_rels/slide9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s://hub.docker.com/r/rapidsai/rapidsai" TargetMode="External"/><Relationship Id="rId3" Type="http://schemas.openxmlformats.org/officeDocument/2006/relationships/image" Target="../media/image169.png"/><Relationship Id="rId7" Type="http://schemas.openxmlformats.org/officeDocument/2006/relationships/hyperlink" Target="https://groups.google.com/forum/#!forum/rapidsai"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hyperlink" Target="https://stackoverflow.com/tags/rapids" TargetMode="External"/><Relationship Id="rId4" Type="http://schemas.openxmlformats.org/officeDocument/2006/relationships/image" Target="../media/image170.png"/><Relationship Id="rId9" Type="http://schemas.openxmlformats.org/officeDocument/2006/relationships/hyperlink" Target="https://join.slack.com/t/rapids-goai/shared_invite/zt-goyqj8pe-MHHggTGmZwiss2qv3KO33g"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9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docs.rapids.ai/notices"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8" Type="http://schemas.openxmlformats.org/officeDocument/2006/relationships/hyperlink" Target="https://github.com/rapidsai" TargetMode="External"/><Relationship Id="rId13" Type="http://schemas.openxmlformats.org/officeDocument/2006/relationships/hyperlink" Target="https://twitter.com/rapidsai" TargetMode="External"/><Relationship Id="rId3" Type="http://schemas.openxmlformats.org/officeDocument/2006/relationships/hyperlink" Target="https://rapids.ai/start.html" TargetMode="External"/><Relationship Id="rId7" Type="http://schemas.openxmlformats.org/officeDocument/2006/relationships/hyperlink" Target="https://medium.com/rapids-ai" TargetMode="External"/><Relationship Id="rId12" Type="http://schemas.openxmlformats.org/officeDocument/2006/relationships/hyperlink" Target="https://github.com/rapidsai/rapidsai-staging/issues/RAPIDSai@googlegroups.com" TargetMode="External"/><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hyperlink" Target="https://www.youtube.com/channel/UCsoi4wfweA3I5FsPgyQnnqw?view_as=subscriber" TargetMode="External"/><Relationship Id="rId11" Type="http://schemas.openxmlformats.org/officeDocument/2006/relationships/hyperlink" Target="https://join.slack.com/t/rapids-goai/shared_invite/enQtMjE0Njg5NDQ1MDQxLTViZWFiYTY5MDA4NWY3OWViODg0YWM1MGQ1NzgzNTQwOWI1YjE3NGFlOTVhYjQzYWQ4YjI4NzljYzhiOGZmMGM" TargetMode="External"/><Relationship Id="rId5" Type="http://schemas.openxmlformats.org/officeDocument/2006/relationships/hyperlink" Target="https://app.blazingsql.com/" TargetMode="External"/><Relationship Id="rId10" Type="http://schemas.openxmlformats.org/officeDocument/2006/relationships/hyperlink" Target="https://github.com/rapidsai/notebooks-extended#intermediate-notebooks" TargetMode="External"/><Relationship Id="rId4" Type="http://schemas.openxmlformats.org/officeDocument/2006/relationships/hyperlink" Target="https://rapids.ai/cloud" TargetMode="External"/><Relationship Id="rId9" Type="http://schemas.openxmlformats.org/officeDocument/2006/relationships/hyperlink" Target="https://github.com/rapidsai/notebooks-extended#getting-started-notebooks" TargetMode="External"/><Relationship Id="rId14" Type="http://schemas.openxmlformats.org/officeDocument/2006/relationships/hyperlink" Target="https://stackoverflow.com/tags/rapids"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rapids.ai/start.html"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6"/>
          <p:cNvSpPr txBox="1">
            <a:spLocks noGrp="1"/>
          </p:cNvSpPr>
          <p:nvPr>
            <p:ph type="subTitle" idx="1"/>
          </p:nvPr>
        </p:nvSpPr>
        <p:spPr>
          <a:xfrm>
            <a:off x="1205562" y="8885844"/>
            <a:ext cx="15876876" cy="424732"/>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SzPts val="2000"/>
              <a:buFont typeface="Trebuchet MS"/>
              <a:buNone/>
            </a:pPr>
            <a:r>
              <a:rPr lang="en-US"/>
              <a:t>Joshua Patterson – Senior Director, RAPIDS Engineering</a:t>
            </a:r>
            <a:endParaRPr/>
          </a:p>
          <a:p>
            <a:pPr marL="0" lvl="0" indent="0" algn="r" rtl="0">
              <a:lnSpc>
                <a:spcPct val="90000"/>
              </a:lnSpc>
              <a:spcBef>
                <a:spcPts val="0"/>
              </a:spcBef>
              <a:spcAft>
                <a:spcPts val="0"/>
              </a:spcAft>
              <a:buSzPts val="2000"/>
              <a:buFont typeface="Trebuchet MS"/>
              <a:buNone/>
            </a:pPr>
            <a:endParaRPr/>
          </a:p>
        </p:txBody>
      </p:sp>
      <p:sp>
        <p:nvSpPr>
          <p:cNvPr id="155" name="Google Shape;155;p36"/>
          <p:cNvSpPr txBox="1">
            <a:spLocks noGrp="1"/>
          </p:cNvSpPr>
          <p:nvPr>
            <p:ph type="title"/>
          </p:nvPr>
        </p:nvSpPr>
        <p:spPr>
          <a:xfrm>
            <a:off x="1934869" y="3049686"/>
            <a:ext cx="14418262" cy="1638092"/>
          </a:xfrm>
          <a:prstGeom prst="rect">
            <a:avLst/>
          </a:prstGeom>
          <a:noFill/>
          <a:ln>
            <a:noFill/>
          </a:ln>
        </p:spPr>
        <p:txBody>
          <a:bodyPr spcFirstLastPara="1" wrap="square" lIns="152375" tIns="76150" rIns="152375" bIns="76150" anchor="t" anchorCtr="0">
            <a:noAutofit/>
          </a:bodyPr>
          <a:lstStyle/>
          <a:p>
            <a:pPr marL="0" lvl="0" indent="0" algn="ctr" rtl="0">
              <a:lnSpc>
                <a:spcPct val="90000"/>
              </a:lnSpc>
              <a:spcBef>
                <a:spcPts val="0"/>
              </a:spcBef>
              <a:spcAft>
                <a:spcPts val="0"/>
              </a:spcAft>
              <a:buNone/>
            </a:pPr>
            <a:r>
              <a:rPr lang="en-US"/>
              <a:t>The Platform Inside and Out</a:t>
            </a:r>
            <a:endParaRPr/>
          </a:p>
          <a:p>
            <a:pPr marL="0" lvl="0" indent="0" algn="ctr" rtl="0">
              <a:lnSpc>
                <a:spcPct val="90000"/>
              </a:lnSpc>
              <a:spcBef>
                <a:spcPts val="0"/>
              </a:spcBef>
              <a:spcAft>
                <a:spcPts val="0"/>
              </a:spcAft>
              <a:buNone/>
            </a:pPr>
            <a:r>
              <a:rPr lang="en-US"/>
              <a:t>Release 0.17</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45"/>
          <p:cNvSpPr txBox="1"/>
          <p:nvPr/>
        </p:nvSpPr>
        <p:spPr>
          <a:xfrm>
            <a:off x="4452905" y="7494392"/>
            <a:ext cx="10556100" cy="4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None/>
            </a:pPr>
            <a:r>
              <a:rPr lang="en-US" sz="2000" b="1">
                <a:solidFill>
                  <a:schemeClr val="dk2"/>
                </a:solidFill>
                <a:latin typeface="Trebuchet MS"/>
                <a:ea typeface="Trebuchet MS"/>
                <a:cs typeface="Trebuchet MS"/>
                <a:sym typeface="Trebuchet MS"/>
              </a:rPr>
              <a:t>Time in seconds (shorter is better)</a:t>
            </a:r>
            <a:endParaRPr sz="2300"/>
          </a:p>
        </p:txBody>
      </p:sp>
      <p:grpSp>
        <p:nvGrpSpPr>
          <p:cNvPr id="739" name="Google Shape;739;p45"/>
          <p:cNvGrpSpPr/>
          <p:nvPr/>
        </p:nvGrpSpPr>
        <p:grpSpPr>
          <a:xfrm>
            <a:off x="5803513" y="7883221"/>
            <a:ext cx="7854915" cy="408008"/>
            <a:chOff x="3035917" y="4638463"/>
            <a:chExt cx="4712855" cy="244800"/>
          </a:xfrm>
        </p:grpSpPr>
        <p:grpSp>
          <p:nvGrpSpPr>
            <p:cNvPr id="740" name="Google Shape;740;p45"/>
            <p:cNvGrpSpPr/>
            <p:nvPr/>
          </p:nvGrpSpPr>
          <p:grpSpPr>
            <a:xfrm>
              <a:off x="3035917" y="4638463"/>
              <a:ext cx="2369796" cy="244800"/>
              <a:chOff x="3035917" y="4638463"/>
              <a:chExt cx="2369796" cy="244800"/>
            </a:xfrm>
          </p:grpSpPr>
          <p:sp>
            <p:nvSpPr>
              <p:cNvPr id="741" name="Google Shape;741;p45"/>
              <p:cNvSpPr txBox="1"/>
              <p:nvPr/>
            </p:nvSpPr>
            <p:spPr>
              <a:xfrm>
                <a:off x="3118213" y="4638463"/>
                <a:ext cx="2287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cuIO/cuDF (Load and Data Prep)</a:t>
                </a:r>
                <a:endParaRPr sz="2300"/>
              </a:p>
            </p:txBody>
          </p:sp>
          <p:sp>
            <p:nvSpPr>
              <p:cNvPr id="742" name="Google Shape;742;p45"/>
              <p:cNvSpPr/>
              <p:nvPr/>
            </p:nvSpPr>
            <p:spPr>
              <a:xfrm>
                <a:off x="3035917" y="4702596"/>
                <a:ext cx="116400" cy="116400"/>
              </a:xfrm>
              <a:prstGeom prst="rect">
                <a:avLst/>
              </a:prstGeom>
              <a:solidFill>
                <a:schemeClr val="accent2"/>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grpSp>
          <p:nvGrpSpPr>
            <p:cNvPr id="743" name="Google Shape;743;p45"/>
            <p:cNvGrpSpPr/>
            <p:nvPr/>
          </p:nvGrpSpPr>
          <p:grpSpPr>
            <a:xfrm>
              <a:off x="5511344" y="4638463"/>
              <a:ext cx="1324509" cy="244800"/>
              <a:chOff x="5508350" y="4638463"/>
              <a:chExt cx="1324509" cy="244800"/>
            </a:xfrm>
          </p:grpSpPr>
          <p:sp>
            <p:nvSpPr>
              <p:cNvPr id="744" name="Google Shape;744;p45"/>
              <p:cNvSpPr txBox="1"/>
              <p:nvPr/>
            </p:nvSpPr>
            <p:spPr>
              <a:xfrm>
                <a:off x="5566559" y="4638463"/>
                <a:ext cx="12663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Data Conversion</a:t>
                </a:r>
                <a:endParaRPr sz="2300"/>
              </a:p>
            </p:txBody>
          </p:sp>
          <p:sp>
            <p:nvSpPr>
              <p:cNvPr id="745" name="Google Shape;745;p45"/>
              <p:cNvSpPr/>
              <p:nvPr/>
            </p:nvSpPr>
            <p:spPr>
              <a:xfrm>
                <a:off x="5508350" y="4702596"/>
                <a:ext cx="116400" cy="116400"/>
              </a:xfrm>
              <a:prstGeom prst="rect">
                <a:avLst/>
              </a:prstGeom>
              <a:solidFill>
                <a:srgbClr val="B3B3B3"/>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grpSp>
          <p:nvGrpSpPr>
            <p:cNvPr id="746" name="Google Shape;746;p45"/>
            <p:cNvGrpSpPr/>
            <p:nvPr/>
          </p:nvGrpSpPr>
          <p:grpSpPr>
            <a:xfrm>
              <a:off x="6941713" y="4638463"/>
              <a:ext cx="807059" cy="244800"/>
              <a:chOff x="6768382" y="4638463"/>
              <a:chExt cx="807059" cy="244800"/>
            </a:xfrm>
          </p:grpSpPr>
          <p:sp>
            <p:nvSpPr>
              <p:cNvPr id="747" name="Google Shape;747;p45"/>
              <p:cNvSpPr txBox="1"/>
              <p:nvPr/>
            </p:nvSpPr>
            <p:spPr>
              <a:xfrm>
                <a:off x="6832941" y="4638463"/>
                <a:ext cx="742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XGBoost</a:t>
                </a:r>
                <a:endParaRPr sz="1800">
                  <a:solidFill>
                    <a:schemeClr val="dk2"/>
                  </a:solidFill>
                  <a:latin typeface="Trebuchet MS"/>
                  <a:ea typeface="Trebuchet MS"/>
                  <a:cs typeface="Trebuchet MS"/>
                  <a:sym typeface="Trebuchet MS"/>
                </a:endParaRPr>
              </a:p>
            </p:txBody>
          </p:sp>
          <p:sp>
            <p:nvSpPr>
              <p:cNvPr id="748" name="Google Shape;748;p45"/>
              <p:cNvSpPr/>
              <p:nvPr/>
            </p:nvSpPr>
            <p:spPr>
              <a:xfrm>
                <a:off x="6768382" y="4702596"/>
                <a:ext cx="116400" cy="116400"/>
              </a:xfrm>
              <a:prstGeom prst="rect">
                <a:avLst/>
              </a:prstGeom>
              <a:solidFill>
                <a:schemeClr val="accent3"/>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grpSp>
      <p:cxnSp>
        <p:nvCxnSpPr>
          <p:cNvPr id="749" name="Google Shape;749;p45"/>
          <p:cNvCxnSpPr/>
          <p:nvPr/>
        </p:nvCxnSpPr>
        <p:spPr>
          <a:xfrm>
            <a:off x="655922" y="8518355"/>
            <a:ext cx="16976100" cy="0"/>
          </a:xfrm>
          <a:prstGeom prst="straightConnector1">
            <a:avLst/>
          </a:prstGeom>
          <a:noFill/>
          <a:ln w="9525" cap="flat" cmpd="sng">
            <a:solidFill>
              <a:srgbClr val="868686"/>
            </a:solidFill>
            <a:prstDash val="dot"/>
            <a:round/>
            <a:headEnd type="none" w="sm" len="sm"/>
            <a:tailEnd type="none" w="sm" len="sm"/>
          </a:ln>
        </p:spPr>
      </p:cxnSp>
      <p:sp>
        <p:nvSpPr>
          <p:cNvPr id="750" name="Google Shape;750;p4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Faster Speeds, Real World Benefits</a:t>
            </a:r>
            <a:endParaRPr sz="4800"/>
          </a:p>
        </p:txBody>
      </p:sp>
      <p:sp>
        <p:nvSpPr>
          <p:cNvPr id="751" name="Google Shape;751;p4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t>Faster Data Access, Less Data Movement</a:t>
            </a:r>
            <a:endParaRPr sz="3000"/>
          </a:p>
        </p:txBody>
      </p:sp>
      <p:pic>
        <p:nvPicPr>
          <p:cNvPr id="752" name="Google Shape;752;p45" title="cuIO/cuDF - Load and Data Preparation"/>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59525" y="3610050"/>
            <a:ext cx="6302630" cy="3884349"/>
          </a:xfrm>
          <a:prstGeom prst="rect">
            <a:avLst/>
          </a:prstGeom>
          <a:noFill/>
          <a:ln>
            <a:noFill/>
          </a:ln>
        </p:spPr>
      </p:pic>
      <p:pic>
        <p:nvPicPr>
          <p:cNvPr id="753" name="Google Shape;753;p45" title="End-to-End"/>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1601450" y="3474919"/>
            <a:ext cx="6457950" cy="3671888"/>
          </a:xfrm>
          <a:prstGeom prst="rect">
            <a:avLst/>
          </a:prstGeom>
          <a:noFill/>
          <a:ln>
            <a:noFill/>
          </a:ln>
        </p:spPr>
      </p:pic>
      <p:pic>
        <p:nvPicPr>
          <p:cNvPr id="754" name="Google Shape;754;p45" title="XGBoost Machine Learning"/>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673050" y="3610050"/>
            <a:ext cx="6302626" cy="3884371"/>
          </a:xfrm>
          <a:prstGeom prst="rect">
            <a:avLst/>
          </a:prstGeom>
          <a:noFill/>
          <a:ln>
            <a:noFill/>
          </a:ln>
        </p:spPr>
      </p:pic>
      <p:sp>
        <p:nvSpPr>
          <p:cNvPr id="755" name="Google Shape;755;p45"/>
          <p:cNvSpPr txBox="1"/>
          <p:nvPr/>
        </p:nvSpPr>
        <p:spPr>
          <a:xfrm>
            <a:off x="1229975" y="2974925"/>
            <a:ext cx="4573500" cy="7080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cuIO/cuDF – </a:t>
            </a:r>
            <a:endParaRPr sz="2400" b="0" i="0" u="none" strike="noStrike" cap="none">
              <a:solidFill>
                <a:srgbClr val="FFFFFF"/>
              </a:solidFill>
              <a:latin typeface="Arial"/>
              <a:ea typeface="Arial"/>
              <a:cs typeface="Arial"/>
              <a:sym typeface="Arial"/>
            </a:endParaRPr>
          </a:p>
          <a:p>
            <a:pPr marL="0" marR="0" lvl="0" indent="0" algn="ctr"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Load and Data Preparation</a:t>
            </a:r>
            <a:endParaRPr sz="2400" b="0" i="0" u="none" strike="noStrike" cap="none">
              <a:solidFill>
                <a:srgbClr val="FFFFFF"/>
              </a:solidFill>
              <a:latin typeface="Arial"/>
              <a:ea typeface="Arial"/>
              <a:cs typeface="Arial"/>
              <a:sym typeface="Arial"/>
            </a:endParaRPr>
          </a:p>
        </p:txBody>
      </p:sp>
      <p:sp>
        <p:nvSpPr>
          <p:cNvPr id="756" name="Google Shape;756;p45"/>
          <p:cNvSpPr txBox="1"/>
          <p:nvPr/>
        </p:nvSpPr>
        <p:spPr>
          <a:xfrm>
            <a:off x="7188325" y="3023225"/>
            <a:ext cx="43413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XGBoost Machine Learning</a:t>
            </a:r>
            <a:endParaRPr sz="2400" b="1" i="0" u="none" strike="noStrike" cap="none">
              <a:solidFill>
                <a:srgbClr val="000000"/>
              </a:solidFill>
              <a:latin typeface="Trebuchet MS"/>
              <a:ea typeface="Trebuchet MS"/>
              <a:cs typeface="Trebuchet MS"/>
              <a:sym typeface="Trebuchet MS"/>
            </a:endParaRPr>
          </a:p>
        </p:txBody>
      </p:sp>
      <p:sp>
        <p:nvSpPr>
          <p:cNvPr id="757" name="Google Shape;757;p45"/>
          <p:cNvSpPr txBox="1"/>
          <p:nvPr/>
        </p:nvSpPr>
        <p:spPr>
          <a:xfrm>
            <a:off x="14055425" y="3042775"/>
            <a:ext cx="23256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End-to-End</a:t>
            </a:r>
            <a:endParaRPr sz="2200" b="0" i="0" u="none" strike="noStrike" cap="none">
              <a:solidFill>
                <a:srgbClr val="FFFFFF"/>
              </a:solidFill>
              <a:latin typeface="Arial"/>
              <a:ea typeface="Arial"/>
              <a:cs typeface="Arial"/>
              <a:sym typeface="Arial"/>
            </a:endParaRPr>
          </a:p>
        </p:txBody>
      </p:sp>
      <p:grpSp>
        <p:nvGrpSpPr>
          <p:cNvPr id="758" name="Google Shape;758;p45"/>
          <p:cNvGrpSpPr/>
          <p:nvPr/>
        </p:nvGrpSpPr>
        <p:grpSpPr>
          <a:xfrm>
            <a:off x="1287812" y="8644423"/>
            <a:ext cx="16389736" cy="1097643"/>
            <a:chOff x="830552" y="8644520"/>
            <a:chExt cx="17131531" cy="1097643"/>
          </a:xfrm>
        </p:grpSpPr>
        <p:grpSp>
          <p:nvGrpSpPr>
            <p:cNvPr id="759" name="Google Shape;759;p45"/>
            <p:cNvGrpSpPr/>
            <p:nvPr/>
          </p:nvGrpSpPr>
          <p:grpSpPr>
            <a:xfrm>
              <a:off x="830552" y="8644520"/>
              <a:ext cx="17131531" cy="1097643"/>
              <a:chOff x="1371559" y="5199441"/>
              <a:chExt cx="8383836" cy="658573"/>
            </a:xfrm>
          </p:grpSpPr>
          <p:grpSp>
            <p:nvGrpSpPr>
              <p:cNvPr id="760" name="Google Shape;760;p45"/>
              <p:cNvGrpSpPr/>
              <p:nvPr/>
            </p:nvGrpSpPr>
            <p:grpSpPr>
              <a:xfrm>
                <a:off x="1371559" y="5202578"/>
                <a:ext cx="2316000" cy="655436"/>
                <a:chOff x="1293580" y="5067038"/>
                <a:chExt cx="2316000" cy="655436"/>
              </a:xfrm>
            </p:grpSpPr>
            <p:sp>
              <p:nvSpPr>
                <p:cNvPr id="761" name="Google Shape;761;p45"/>
                <p:cNvSpPr txBox="1"/>
                <p:nvPr/>
              </p:nvSpPr>
              <p:spPr>
                <a:xfrm>
                  <a:off x="1293585" y="5067038"/>
                  <a:ext cx="9909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Benchmark</a:t>
                  </a:r>
                  <a:endParaRPr sz="2300"/>
                </a:p>
              </p:txBody>
            </p:sp>
            <p:sp>
              <p:nvSpPr>
                <p:cNvPr id="762" name="Google Shape;762;p45"/>
                <p:cNvSpPr txBox="1"/>
                <p:nvPr/>
              </p:nvSpPr>
              <p:spPr>
                <a:xfrm>
                  <a:off x="1293580" y="5325574"/>
                  <a:ext cx="2316000" cy="396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200GB CSV dataset; Data prep includes joins, variable transformations</a:t>
                  </a:r>
                  <a:endParaRPr sz="2400"/>
                </a:p>
              </p:txBody>
            </p:sp>
          </p:grpSp>
          <p:grpSp>
            <p:nvGrpSpPr>
              <p:cNvPr id="763" name="Google Shape;763;p45"/>
              <p:cNvGrpSpPr/>
              <p:nvPr/>
            </p:nvGrpSpPr>
            <p:grpSpPr>
              <a:xfrm>
                <a:off x="3664488" y="5199441"/>
                <a:ext cx="2316007" cy="655438"/>
                <a:chOff x="3600253" y="5067038"/>
                <a:chExt cx="2316007" cy="655438"/>
              </a:xfrm>
            </p:grpSpPr>
            <p:sp>
              <p:nvSpPr>
                <p:cNvPr id="764" name="Google Shape;764;p45"/>
                <p:cNvSpPr txBox="1"/>
                <p:nvPr/>
              </p:nvSpPr>
              <p:spPr>
                <a:xfrm>
                  <a:off x="3600253" y="5067038"/>
                  <a:ext cx="20490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CPU Cluster Configuration</a:t>
                  </a:r>
                  <a:endParaRPr sz="2300"/>
                </a:p>
              </p:txBody>
            </p:sp>
            <p:sp>
              <p:nvSpPr>
                <p:cNvPr id="765" name="Google Shape;765;p45"/>
                <p:cNvSpPr txBox="1"/>
                <p:nvPr/>
              </p:nvSpPr>
              <p:spPr>
                <a:xfrm>
                  <a:off x="3600261" y="5325576"/>
                  <a:ext cx="23160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CPU nodes (61 GiB memory, 8 vCPUs, 64-bit platform), Apache Spark</a:t>
                  </a:r>
                  <a:endParaRPr sz="2400"/>
                </a:p>
              </p:txBody>
            </p:sp>
          </p:grpSp>
          <p:grpSp>
            <p:nvGrpSpPr>
              <p:cNvPr id="766" name="Google Shape;766;p45"/>
              <p:cNvGrpSpPr/>
              <p:nvPr/>
            </p:nvGrpSpPr>
            <p:grpSpPr>
              <a:xfrm>
                <a:off x="7700096" y="5199441"/>
                <a:ext cx="2055300" cy="655432"/>
                <a:chOff x="7582944" y="5067038"/>
                <a:chExt cx="2055300" cy="655432"/>
              </a:xfrm>
            </p:grpSpPr>
            <p:sp>
              <p:nvSpPr>
                <p:cNvPr id="767" name="Google Shape;767;p45"/>
                <p:cNvSpPr txBox="1"/>
                <p:nvPr/>
              </p:nvSpPr>
              <p:spPr>
                <a:xfrm>
                  <a:off x="7582944" y="5067038"/>
                  <a:ext cx="20553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RAPIDS Version</a:t>
                  </a:r>
                  <a:endParaRPr sz="2300"/>
                </a:p>
              </p:txBody>
            </p:sp>
            <p:sp>
              <p:nvSpPr>
                <p:cNvPr id="768" name="Google Shape;768;p45"/>
                <p:cNvSpPr txBox="1"/>
                <p:nvPr/>
              </p:nvSpPr>
              <p:spPr>
                <a:xfrm>
                  <a:off x="7582944" y="5325570"/>
                  <a:ext cx="18732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RAPIDS 0.17</a:t>
                  </a:r>
                  <a:endParaRPr sz="2400"/>
                </a:p>
              </p:txBody>
            </p:sp>
          </p:grpSp>
        </p:grpSp>
        <p:grpSp>
          <p:nvGrpSpPr>
            <p:cNvPr id="769" name="Google Shape;769;p45"/>
            <p:cNvGrpSpPr/>
            <p:nvPr/>
          </p:nvGrpSpPr>
          <p:grpSpPr>
            <a:xfrm>
              <a:off x="9952283" y="8644520"/>
              <a:ext cx="4199800" cy="1092418"/>
              <a:chOff x="4264063" y="5067038"/>
              <a:chExt cx="2055300" cy="655438"/>
            </a:xfrm>
          </p:grpSpPr>
          <p:sp>
            <p:nvSpPr>
              <p:cNvPr id="770" name="Google Shape;770;p45"/>
              <p:cNvSpPr txBox="1"/>
              <p:nvPr/>
            </p:nvSpPr>
            <p:spPr>
              <a:xfrm>
                <a:off x="4264063" y="5067038"/>
                <a:ext cx="20553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A100 Cluster Configuration</a:t>
                </a:r>
                <a:endParaRPr sz="2300"/>
              </a:p>
            </p:txBody>
          </p:sp>
          <p:sp>
            <p:nvSpPr>
              <p:cNvPr id="771" name="Google Shape;771;p45"/>
              <p:cNvSpPr txBox="1"/>
              <p:nvPr/>
            </p:nvSpPr>
            <p:spPr>
              <a:xfrm>
                <a:off x="4264066" y="5325576"/>
                <a:ext cx="19851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16 A100 GPUs (40GB each)</a:t>
                </a:r>
                <a:endParaRPr sz="2400"/>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69"/>
        <p:cNvGrpSpPr/>
        <p:nvPr/>
      </p:nvGrpSpPr>
      <p:grpSpPr>
        <a:xfrm>
          <a:off x="0" y="0"/>
          <a:ext cx="0" cy="0"/>
          <a:chOff x="0" y="0"/>
          <a:chExt cx="0" cy="0"/>
        </a:xfrm>
      </p:grpSpPr>
      <p:sp>
        <p:nvSpPr>
          <p:cNvPr id="2270" name="Google Shape;2270;p135"/>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
        <p:nvSpPr>
          <p:cNvPr id="2271" name="Google Shape;2271;p13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272" name="Google Shape;2272;p13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Up to Date and Easy to Use</a:t>
            </a:r>
            <a:endParaRPr/>
          </a:p>
        </p:txBody>
      </p:sp>
      <p:pic>
        <p:nvPicPr>
          <p:cNvPr id="2273" name="Google Shape;2273;p13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889077" y="3279800"/>
            <a:ext cx="6637478" cy="5158375"/>
          </a:xfrm>
          <a:prstGeom prst="rect">
            <a:avLst/>
          </a:prstGeom>
          <a:noFill/>
          <a:ln>
            <a:noFill/>
          </a:ln>
          <a:effectLst>
            <a:outerShdw blurRad="57150" dist="38100" dir="5400000" algn="bl" rotWithShape="0">
              <a:srgbClr val="666666">
                <a:alpha val="50000"/>
              </a:srgbClr>
            </a:outerShdw>
          </a:effectLst>
        </p:spPr>
      </p:pic>
      <p:pic>
        <p:nvPicPr>
          <p:cNvPr id="2274" name="Google Shape;2274;p135"/>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682825" y="3348525"/>
            <a:ext cx="6853930" cy="5158375"/>
          </a:xfrm>
          <a:prstGeom prst="rect">
            <a:avLst/>
          </a:prstGeom>
          <a:noFill/>
          <a:ln>
            <a:noFill/>
          </a:ln>
          <a:effectLst>
            <a:outerShdw blurRad="57150" dist="38100" dir="5400000" algn="bl" rotWithShape="0">
              <a:srgbClr val="666666">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sp>
        <p:nvSpPr>
          <p:cNvPr id="2279" name="Google Shape;2279;p13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280" name="Google Shape;2280;p13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Easier than Ever to Get Started with cuDF</a:t>
            </a:r>
            <a:endParaRPr/>
          </a:p>
        </p:txBody>
      </p:sp>
      <p:pic>
        <p:nvPicPr>
          <p:cNvPr id="2281" name="Google Shape;2281;p1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25264" y="3279800"/>
            <a:ext cx="6637478" cy="5158375"/>
          </a:xfrm>
          <a:prstGeom prst="rect">
            <a:avLst/>
          </a:prstGeom>
          <a:noFill/>
          <a:ln>
            <a:noFill/>
          </a:ln>
          <a:effectLst>
            <a:outerShdw blurRad="57150" dist="38100" dir="5400000" algn="bl" rotWithShape="0">
              <a:srgbClr val="666666">
                <a:alpha val="50000"/>
              </a:srgbClr>
            </a:outerShdw>
          </a:effectLst>
        </p:spPr>
      </p:pic>
      <p:sp>
        <p:nvSpPr>
          <p:cNvPr id="2282" name="Google Shape;2282;p136"/>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37"/>
          <p:cNvSpPr/>
          <p:nvPr/>
        </p:nvSpPr>
        <p:spPr>
          <a:xfrm>
            <a:off x="9425941" y="33607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pic>
        <p:nvPicPr>
          <p:cNvPr id="2288" name="Google Shape;2288;p13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70991" y="3360708"/>
            <a:ext cx="7275443" cy="5088448"/>
          </a:xfrm>
          <a:prstGeom prst="rect">
            <a:avLst/>
          </a:prstGeom>
          <a:noFill/>
          <a:ln>
            <a:noFill/>
          </a:ln>
        </p:spPr>
      </p:pic>
      <p:sp>
        <p:nvSpPr>
          <p:cNvPr id="2289" name="Google Shape;2289;p137"/>
          <p:cNvSpPr txBox="1"/>
          <p:nvPr/>
        </p:nvSpPr>
        <p:spPr>
          <a:xfrm>
            <a:off x="2672962" y="8516456"/>
            <a:ext cx="48715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a:t>
            </a:r>
            <a:endParaRPr sz="1600" b="0" i="0" u="none" strike="noStrike" cap="none">
              <a:solidFill>
                <a:schemeClr val="accent4"/>
              </a:solidFill>
              <a:latin typeface="Trebuchet MS"/>
              <a:ea typeface="Trebuchet MS"/>
              <a:cs typeface="Trebuchet MS"/>
              <a:sym typeface="Trebuchet MS"/>
            </a:endParaRPr>
          </a:p>
        </p:txBody>
      </p:sp>
      <p:sp>
        <p:nvSpPr>
          <p:cNvPr id="2290" name="Google Shape;2290;p137"/>
          <p:cNvSpPr txBox="1"/>
          <p:nvPr/>
        </p:nvSpPr>
        <p:spPr>
          <a:xfrm>
            <a:off x="10255820" y="8516456"/>
            <a:ext cx="56510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https://medium.com/rapids-ai</a:t>
            </a:r>
            <a:endParaRPr sz="1600" b="0" i="0" u="none" strike="noStrike" cap="none">
              <a:solidFill>
                <a:schemeClr val="accent4"/>
              </a:solidFill>
              <a:latin typeface="Trebuchet MS"/>
              <a:ea typeface="Trebuchet MS"/>
              <a:cs typeface="Trebuchet MS"/>
              <a:sym typeface="Trebuchet MS"/>
            </a:endParaRPr>
          </a:p>
        </p:txBody>
      </p:sp>
      <p:sp>
        <p:nvSpPr>
          <p:cNvPr id="2291" name="Google Shape;2291;p137"/>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92" name="Google Shape;2292;p13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Code and Blogs</a:t>
            </a:r>
            <a:endParaRPr/>
          </a:p>
        </p:txBody>
      </p:sp>
      <p:sp>
        <p:nvSpPr>
          <p:cNvPr id="2293" name="Google Shape;2293;p13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Check out our Code and How We Use It</a:t>
            </a:r>
            <a:endParaRPr/>
          </a:p>
        </p:txBody>
      </p:sp>
      <p:pic>
        <p:nvPicPr>
          <p:cNvPr id="2294" name="Google Shape;2294;p137"/>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977475" y="3463400"/>
            <a:ext cx="6199326" cy="48994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99"/>
        <p:cNvGrpSpPr/>
        <p:nvPr/>
      </p:nvGrpSpPr>
      <p:grpSpPr>
        <a:xfrm>
          <a:off x="0" y="0"/>
          <a:ext cx="0" cy="0"/>
          <a:chOff x="0" y="0"/>
          <a:chExt cx="0" cy="0"/>
        </a:xfrm>
      </p:grpSpPr>
      <p:pic>
        <p:nvPicPr>
          <p:cNvPr id="2300" name="Google Shape;2300;p13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570868" y="2997496"/>
            <a:ext cx="11165549" cy="5885247"/>
          </a:xfrm>
          <a:prstGeom prst="rect">
            <a:avLst/>
          </a:prstGeom>
          <a:noFill/>
          <a:ln w="9525" cap="flat" cmpd="sng">
            <a:solidFill>
              <a:srgbClr val="B3B3B3"/>
            </a:solidFill>
            <a:prstDash val="solid"/>
            <a:round/>
            <a:headEnd type="none" w="sm" len="sm"/>
            <a:tailEnd type="none" w="sm" len="sm"/>
          </a:ln>
        </p:spPr>
      </p:pic>
      <p:sp>
        <p:nvSpPr>
          <p:cNvPr id="2301" name="Google Shape;2301;p1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Github</a:t>
            </a:r>
            <a:endParaRPr/>
          </a:p>
        </p:txBody>
      </p:sp>
      <p:sp>
        <p:nvSpPr>
          <p:cNvPr id="2302" name="Google Shape;2302;p138"/>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 </a:t>
            </a:r>
            <a:endParaRPr sz="1600" b="0" i="0" u="none" strike="noStrike" cap="none">
              <a:solidFill>
                <a:schemeClr val="accent4"/>
              </a:solidFill>
              <a:latin typeface="Trebuchet MS"/>
              <a:ea typeface="Trebuchet MS"/>
              <a:cs typeface="Trebuchet MS"/>
              <a:sym typeface="Trebuchet M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grpSp>
        <p:nvGrpSpPr>
          <p:cNvPr id="2307" name="Google Shape;2307;p139"/>
          <p:cNvGrpSpPr/>
          <p:nvPr/>
        </p:nvGrpSpPr>
        <p:grpSpPr>
          <a:xfrm>
            <a:off x="9638598" y="3470837"/>
            <a:ext cx="6826342" cy="3615625"/>
            <a:chOff x="9638598" y="4156637"/>
            <a:chExt cx="6826342" cy="3615625"/>
          </a:xfrm>
        </p:grpSpPr>
        <p:pic>
          <p:nvPicPr>
            <p:cNvPr id="2308" name="Google Shape;2308;p13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38598" y="4156637"/>
              <a:ext cx="6826342" cy="3615625"/>
            </a:xfrm>
            <a:prstGeom prst="rect">
              <a:avLst/>
            </a:prstGeom>
            <a:noFill/>
            <a:ln>
              <a:noFill/>
            </a:ln>
          </p:spPr>
        </p:pic>
        <p:sp>
          <p:nvSpPr>
            <p:cNvPr id="2309" name="Google Shape;2309;p139"/>
            <p:cNvSpPr/>
            <p:nvPr/>
          </p:nvSpPr>
          <p:spPr>
            <a:xfrm>
              <a:off x="11557393"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10" name="Google Shape;2310;p139"/>
            <p:cNvSpPr/>
            <p:nvPr/>
          </p:nvSpPr>
          <p:spPr>
            <a:xfrm>
              <a:off x="13408605"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11" name="Google Shape;2311;p139"/>
            <p:cNvSpPr/>
            <p:nvPr/>
          </p:nvSpPr>
          <p:spPr>
            <a:xfrm>
              <a:off x="15264298"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pic>
        <p:nvPicPr>
          <p:cNvPr id="2312" name="Google Shape;2312;p13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80633" y="2857499"/>
            <a:ext cx="6954842" cy="4711616"/>
          </a:xfrm>
          <a:prstGeom prst="rect">
            <a:avLst/>
          </a:prstGeom>
          <a:noFill/>
          <a:ln>
            <a:noFill/>
          </a:ln>
        </p:spPr>
      </p:pic>
      <p:sp>
        <p:nvSpPr>
          <p:cNvPr id="2313" name="Google Shape;2313;p139"/>
          <p:cNvSpPr/>
          <p:nvPr/>
        </p:nvSpPr>
        <p:spPr>
          <a:xfrm>
            <a:off x="9672918" y="5191741"/>
            <a:ext cx="19176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314" name="Google Shape;2314;p139"/>
          <p:cNvSpPr/>
          <p:nvPr/>
        </p:nvSpPr>
        <p:spPr>
          <a:xfrm>
            <a:off x="1823060" y="3907222"/>
            <a:ext cx="6470700" cy="9336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315" name="Google Shape;2315;p1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Community Notebooks</a:t>
            </a:r>
            <a:endParaRPr/>
          </a:p>
        </p:txBody>
      </p:sp>
      <p:sp>
        <p:nvSpPr>
          <p:cNvPr id="2316" name="Google Shape;2316;p139"/>
          <p:cNvSpPr txBox="1">
            <a:spLocks noGrp="1"/>
          </p:cNvSpPr>
          <p:nvPr>
            <p:ph type="body" idx="1"/>
          </p:nvPr>
        </p:nvSpPr>
        <p:spPr>
          <a:xfrm>
            <a:off x="830580" y="8135227"/>
            <a:ext cx="16581000" cy="774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Community supported notebooks have tutorials, examples, and various E2E demos.  </a:t>
            </a:r>
            <a:br>
              <a:rPr lang="en-US"/>
            </a:br>
            <a:r>
              <a:rPr lang="en-US"/>
              <a:t>RAPIDS Youtube channel has explanations, code walkthroughs and use cases.</a:t>
            </a:r>
            <a:endParaRPr/>
          </a:p>
        </p:txBody>
      </p:sp>
      <p:sp>
        <p:nvSpPr>
          <p:cNvPr id="2317" name="Google Shape;2317;p139"/>
          <p:cNvSpPr/>
          <p:nvPr/>
        </p:nvSpPr>
        <p:spPr>
          <a:xfrm>
            <a:off x="1470992"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18" name="Google Shape;2318;p139"/>
          <p:cNvSpPr/>
          <p:nvPr/>
        </p:nvSpPr>
        <p:spPr>
          <a:xfrm>
            <a:off x="9425941"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19" name="Google Shape;2319;p139"/>
          <p:cNvSpPr/>
          <p:nvPr/>
        </p:nvSpPr>
        <p:spPr>
          <a:xfrm>
            <a:off x="13443284" y="5191740"/>
            <a:ext cx="18528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320" name="Google Shape;2320;p139"/>
          <p:cNvSpPr txBox="1"/>
          <p:nvPr/>
        </p:nvSpPr>
        <p:spPr>
          <a:xfrm>
            <a:off x="6268050" y="9043825"/>
            <a:ext cx="57519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666666"/>
                </a:solidFill>
                <a:latin typeface="Trebuchet MS"/>
                <a:ea typeface="Trebuchet MS"/>
                <a:cs typeface="Trebuchet MS"/>
                <a:sym typeface="Trebuchet MS"/>
              </a:rPr>
              <a:t>https://github.com/rapidsai-community/notebooks-contrib</a:t>
            </a:r>
            <a:endParaRPr sz="1600">
              <a:solidFill>
                <a:srgbClr val="66666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325"/>
        <p:cNvGrpSpPr/>
        <p:nvPr/>
      </p:nvGrpSpPr>
      <p:grpSpPr>
        <a:xfrm>
          <a:off x="0" y="0"/>
          <a:ext cx="0" cy="0"/>
          <a:chOff x="0" y="0"/>
          <a:chExt cx="0" cy="0"/>
        </a:xfrm>
      </p:grpSpPr>
      <p:pic>
        <p:nvPicPr>
          <p:cNvPr id="2326" name="Google Shape;2326;p14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51793" y="3761337"/>
            <a:ext cx="1718678" cy="1718678"/>
          </a:xfrm>
          <a:prstGeom prst="rect">
            <a:avLst/>
          </a:prstGeom>
          <a:noFill/>
          <a:ln>
            <a:noFill/>
          </a:ln>
        </p:spPr>
      </p:pic>
      <p:pic>
        <p:nvPicPr>
          <p:cNvPr id="2327" name="Google Shape;2327;p14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496766" y="3406076"/>
            <a:ext cx="2404522" cy="2404522"/>
          </a:xfrm>
          <a:prstGeom prst="rect">
            <a:avLst/>
          </a:prstGeom>
          <a:noFill/>
          <a:ln>
            <a:noFill/>
          </a:ln>
        </p:spPr>
      </p:pic>
      <p:pic>
        <p:nvPicPr>
          <p:cNvPr id="2328" name="Google Shape;2328;p14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19650" y="3822639"/>
            <a:ext cx="1804256" cy="1804256"/>
          </a:xfrm>
          <a:prstGeom prst="rect">
            <a:avLst/>
          </a:prstGeom>
          <a:noFill/>
          <a:ln>
            <a:noFill/>
          </a:ln>
        </p:spPr>
      </p:pic>
      <p:pic>
        <p:nvPicPr>
          <p:cNvPr id="2329" name="Google Shape;2329;p14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924774" y="3821191"/>
            <a:ext cx="1830528" cy="1805598"/>
          </a:xfrm>
          <a:prstGeom prst="rect">
            <a:avLst/>
          </a:prstGeom>
          <a:noFill/>
          <a:ln>
            <a:noFill/>
          </a:ln>
        </p:spPr>
      </p:pic>
      <p:sp>
        <p:nvSpPr>
          <p:cNvPr id="2330" name="Google Shape;2330;p140"/>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GITHUB</a:t>
            </a:r>
            <a:endParaRPr/>
          </a:p>
        </p:txBody>
      </p:sp>
      <p:sp>
        <p:nvSpPr>
          <p:cNvPr id="2331" name="Google Shape;2331;p140"/>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a:t>
            </a:r>
            <a:endParaRPr/>
          </a:p>
        </p:txBody>
      </p:sp>
      <p:sp>
        <p:nvSpPr>
          <p:cNvPr id="2332" name="Google Shape;2332;p140"/>
          <p:cNvSpPr/>
          <p:nvPr/>
        </p:nvSpPr>
        <p:spPr>
          <a:xfrm>
            <a:off x="570289"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https://github.com/rapidsai</a:t>
            </a:r>
            <a:endParaRPr sz="1800" b="0" i="0" strike="noStrike" cap="none">
              <a:solidFill>
                <a:schemeClr val="accent4"/>
              </a:solidFill>
              <a:latin typeface="Trebuchet MS"/>
              <a:ea typeface="Trebuchet MS"/>
              <a:cs typeface="Trebuchet MS"/>
              <a:sym typeface="Trebuchet MS"/>
            </a:endParaRPr>
          </a:p>
        </p:txBody>
      </p:sp>
      <p:sp>
        <p:nvSpPr>
          <p:cNvPr id="2333" name="Google Shape;2333;p140"/>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ANACONDA</a:t>
            </a:r>
            <a:endParaRPr/>
          </a:p>
        </p:txBody>
      </p:sp>
      <p:sp>
        <p:nvSpPr>
          <p:cNvPr id="2334" name="Google Shape;2334;p140"/>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NGC</a:t>
            </a:r>
            <a:endParaRPr/>
          </a:p>
        </p:txBody>
      </p:sp>
      <p:sp>
        <p:nvSpPr>
          <p:cNvPr id="2335" name="Google Shape;2335;p140"/>
          <p:cNvSpPr/>
          <p:nvPr/>
        </p:nvSpPr>
        <p:spPr>
          <a:xfrm>
            <a:off x="5117012"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https://anaconda.org/rapidsai/</a:t>
            </a:r>
            <a:endParaRPr sz="1800" b="0" i="0" strike="noStrike" cap="none">
              <a:solidFill>
                <a:schemeClr val="accent4"/>
              </a:solidFill>
              <a:latin typeface="Trebuchet MS"/>
              <a:ea typeface="Trebuchet MS"/>
              <a:cs typeface="Trebuchet MS"/>
              <a:sym typeface="Trebuchet MS"/>
            </a:endParaRPr>
          </a:p>
        </p:txBody>
      </p:sp>
      <p:sp>
        <p:nvSpPr>
          <p:cNvPr id="2336" name="Google Shape;2336;p140"/>
          <p:cNvSpPr/>
          <p:nvPr/>
        </p:nvSpPr>
        <p:spPr>
          <a:xfrm>
            <a:off x="9773264" y="7438404"/>
            <a:ext cx="38177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https://ngc.nvidia.com/registry/nvidia-rapidsai-rapidsai</a:t>
            </a:r>
            <a:endParaRPr sz="1800" b="0" i="0" strike="noStrike" cap="none">
              <a:solidFill>
                <a:schemeClr val="accent4"/>
              </a:solidFill>
              <a:latin typeface="Trebuchet MS"/>
              <a:ea typeface="Trebuchet MS"/>
              <a:cs typeface="Trebuchet MS"/>
              <a:sym typeface="Trebuchet MS"/>
            </a:endParaRPr>
          </a:p>
        </p:txBody>
      </p:sp>
      <p:sp>
        <p:nvSpPr>
          <p:cNvPr id="2337" name="Google Shape;2337;p140"/>
          <p:cNvSpPr/>
          <p:nvPr/>
        </p:nvSpPr>
        <p:spPr>
          <a:xfrm>
            <a:off x="14094059" y="7438404"/>
            <a:ext cx="3190406"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https://hub.docker.com/r/rapidsai/rapidsai/</a:t>
            </a:r>
            <a:endParaRPr sz="1800" b="0" i="0" strike="noStrike" cap="none">
              <a:solidFill>
                <a:schemeClr val="accent4"/>
              </a:solidFill>
              <a:latin typeface="Trebuchet MS"/>
              <a:ea typeface="Trebuchet MS"/>
              <a:cs typeface="Trebuchet MS"/>
              <a:sym typeface="Trebuchet MS"/>
            </a:endParaRPr>
          </a:p>
        </p:txBody>
      </p:sp>
      <p:sp>
        <p:nvSpPr>
          <p:cNvPr id="2338" name="Google Shape;2338;p14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2339" name="Google Shape;2339;p14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343"/>
        <p:cNvGrpSpPr/>
        <p:nvPr/>
      </p:nvGrpSpPr>
      <p:grpSpPr>
        <a:xfrm>
          <a:off x="0" y="0"/>
          <a:ext cx="0" cy="0"/>
          <a:chOff x="0" y="0"/>
          <a:chExt cx="0" cy="0"/>
        </a:xfrm>
      </p:grpSpPr>
      <p:pic>
        <p:nvPicPr>
          <p:cNvPr id="2344" name="Google Shape;2344;p14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297269" y="4134727"/>
            <a:ext cx="3319658" cy="847196"/>
          </a:xfrm>
          <a:prstGeom prst="rect">
            <a:avLst/>
          </a:prstGeom>
          <a:noFill/>
          <a:ln>
            <a:noFill/>
          </a:ln>
        </p:spPr>
      </p:pic>
      <p:pic>
        <p:nvPicPr>
          <p:cNvPr id="2345" name="Google Shape;2345;p14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956430" y="4315938"/>
            <a:ext cx="1677396" cy="484774"/>
          </a:xfrm>
          <a:prstGeom prst="rect">
            <a:avLst/>
          </a:prstGeom>
          <a:noFill/>
          <a:ln>
            <a:noFill/>
          </a:ln>
        </p:spPr>
      </p:pic>
      <p:pic>
        <p:nvPicPr>
          <p:cNvPr id="2346" name="Google Shape;2346;p14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673058" y="6012922"/>
            <a:ext cx="1266335" cy="1266344"/>
          </a:xfrm>
          <a:prstGeom prst="rect">
            <a:avLst/>
          </a:prstGeom>
          <a:noFill/>
          <a:ln>
            <a:noFill/>
          </a:ln>
        </p:spPr>
      </p:pic>
      <p:sp>
        <p:nvSpPr>
          <p:cNvPr id="2347" name="Google Shape;2347;p141"/>
          <p:cNvSpPr txBox="1"/>
          <p:nvPr/>
        </p:nvSpPr>
        <p:spPr>
          <a:xfrm>
            <a:off x="3396978" y="8356012"/>
            <a:ext cx="11494043" cy="1795500"/>
          </a:xfrm>
          <a:prstGeom prst="rect">
            <a:avLst/>
          </a:prstGeom>
          <a:no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sz="2000" b="0" i="0" u="none" strike="noStrike" cap="none">
              <a:solidFill>
                <a:schemeClr val="accent4"/>
              </a:solidFill>
              <a:latin typeface="Trebuchet MS"/>
              <a:ea typeface="Trebuchet MS"/>
              <a:cs typeface="Trebuchet MS"/>
              <a:sym typeface="Trebuchet MS"/>
            </a:endParaRPr>
          </a:p>
          <a:p>
            <a:pPr marL="1238275" marR="0" lvl="1" indent="-306923" algn="l" rtl="0">
              <a:lnSpc>
                <a:spcPct val="10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grpSp>
        <p:nvGrpSpPr>
          <p:cNvPr id="2348" name="Google Shape;2348;p141"/>
          <p:cNvGrpSpPr/>
          <p:nvPr/>
        </p:nvGrpSpPr>
        <p:grpSpPr>
          <a:xfrm>
            <a:off x="3990928" y="6293440"/>
            <a:ext cx="2516522" cy="705307"/>
            <a:chOff x="1333174" y="3019940"/>
            <a:chExt cx="2847389" cy="798039"/>
          </a:xfrm>
        </p:grpSpPr>
        <p:pic>
          <p:nvPicPr>
            <p:cNvPr id="2349" name="Google Shape;2349;p14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33174" y="3019940"/>
              <a:ext cx="798011" cy="798039"/>
            </a:xfrm>
            <a:prstGeom prst="rect">
              <a:avLst/>
            </a:prstGeom>
            <a:noFill/>
            <a:ln>
              <a:noFill/>
            </a:ln>
          </p:spPr>
        </p:pic>
        <p:sp>
          <p:nvSpPr>
            <p:cNvPr id="2350" name="Google Shape;2350;p141"/>
            <p:cNvSpPr txBox="1"/>
            <p:nvPr/>
          </p:nvSpPr>
          <p:spPr>
            <a:xfrm>
              <a:off x="2179263" y="3114173"/>
              <a:ext cx="2001300" cy="54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4486F7"/>
                  </a:solidFill>
                  <a:latin typeface="Trebuchet MS"/>
                  <a:ea typeface="Trebuchet MS"/>
                  <a:cs typeface="Trebuchet MS"/>
                  <a:sym typeface="Trebuchet MS"/>
                </a:rPr>
                <a:t>Cloud </a:t>
              </a:r>
              <a:br>
                <a:rPr lang="en-US" sz="2000" b="1" i="0" u="none" strike="noStrike" cap="none">
                  <a:solidFill>
                    <a:srgbClr val="4486F7"/>
                  </a:solidFill>
                  <a:latin typeface="Trebuchet MS"/>
                  <a:ea typeface="Trebuchet MS"/>
                  <a:cs typeface="Trebuchet MS"/>
                  <a:sym typeface="Trebuchet MS"/>
                </a:rPr>
              </a:br>
              <a:r>
                <a:rPr lang="en-US" sz="2000" b="1" i="0" u="none" strike="noStrike" cap="none">
                  <a:solidFill>
                    <a:srgbClr val="4486F7"/>
                  </a:solidFill>
                  <a:latin typeface="Trebuchet MS"/>
                  <a:ea typeface="Trebuchet MS"/>
                  <a:cs typeface="Trebuchet MS"/>
                  <a:sym typeface="Trebuchet MS"/>
                </a:rPr>
                <a:t>Dataproc</a:t>
              </a:r>
              <a:endParaRPr sz="2000" b="1" i="0" u="none" strike="noStrike" cap="none">
                <a:solidFill>
                  <a:srgbClr val="4486F7"/>
                </a:solidFill>
                <a:latin typeface="Trebuchet MS"/>
                <a:ea typeface="Trebuchet MS"/>
                <a:cs typeface="Trebuchet MS"/>
                <a:sym typeface="Trebuchet MS"/>
              </a:endParaRPr>
            </a:p>
          </p:txBody>
        </p:sp>
      </p:grpSp>
      <p:grpSp>
        <p:nvGrpSpPr>
          <p:cNvPr id="2351" name="Google Shape;2351;p141"/>
          <p:cNvGrpSpPr/>
          <p:nvPr/>
        </p:nvGrpSpPr>
        <p:grpSpPr>
          <a:xfrm>
            <a:off x="8290638" y="4199157"/>
            <a:ext cx="2806925" cy="718337"/>
            <a:chOff x="8095006" y="3166254"/>
            <a:chExt cx="2644052" cy="676655"/>
          </a:xfrm>
        </p:grpSpPr>
        <p:pic>
          <p:nvPicPr>
            <p:cNvPr id="2352" name="Google Shape;2352;p14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095006" y="3166254"/>
              <a:ext cx="676652" cy="676655"/>
            </a:xfrm>
            <a:prstGeom prst="rect">
              <a:avLst/>
            </a:prstGeom>
            <a:noFill/>
            <a:ln>
              <a:noFill/>
            </a:ln>
          </p:spPr>
        </p:pic>
        <p:sp>
          <p:nvSpPr>
            <p:cNvPr id="2353" name="Google Shape;2353;p141"/>
            <p:cNvSpPr txBox="1"/>
            <p:nvPr/>
          </p:nvSpPr>
          <p:spPr>
            <a:xfrm>
              <a:off x="8771658" y="3299345"/>
              <a:ext cx="1967400" cy="48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82D1"/>
                  </a:solidFill>
                  <a:latin typeface="Trebuchet MS"/>
                  <a:ea typeface="Trebuchet MS"/>
                  <a:cs typeface="Trebuchet MS"/>
                  <a:sym typeface="Trebuchet MS"/>
                </a:rPr>
                <a:t>Azure Machine Learning</a:t>
              </a:r>
              <a:endParaRPr sz="2000" b="0" i="0" u="none" strike="noStrike" cap="none">
                <a:solidFill>
                  <a:srgbClr val="0082D1"/>
                </a:solidFill>
                <a:latin typeface="Trebuchet MS"/>
                <a:ea typeface="Trebuchet MS"/>
                <a:cs typeface="Trebuchet MS"/>
                <a:sym typeface="Trebuchet MS"/>
              </a:endParaRPr>
            </a:p>
          </p:txBody>
        </p:sp>
      </p:grpSp>
      <p:pic>
        <p:nvPicPr>
          <p:cNvPr id="2354" name="Google Shape;2354;p14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254822" y="6294819"/>
            <a:ext cx="2690775" cy="702550"/>
          </a:xfrm>
          <a:prstGeom prst="rect">
            <a:avLst/>
          </a:prstGeom>
          <a:noFill/>
          <a:ln>
            <a:noFill/>
          </a:ln>
        </p:spPr>
      </p:pic>
      <p:pic>
        <p:nvPicPr>
          <p:cNvPr id="2355" name="Google Shape;2355;p14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095582" y="6307029"/>
            <a:ext cx="1984719" cy="678130"/>
          </a:xfrm>
          <a:prstGeom prst="rect">
            <a:avLst/>
          </a:prstGeom>
          <a:noFill/>
          <a:ln>
            <a:noFill/>
          </a:ln>
        </p:spPr>
      </p:pic>
      <p:pic>
        <p:nvPicPr>
          <p:cNvPr id="2356" name="Google Shape;2356;p141"/>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2396239" y="4246966"/>
            <a:ext cx="3131979" cy="622718"/>
          </a:xfrm>
          <a:prstGeom prst="rect">
            <a:avLst/>
          </a:prstGeom>
          <a:noFill/>
          <a:ln>
            <a:noFill/>
          </a:ln>
        </p:spPr>
      </p:pic>
      <p:sp>
        <p:nvSpPr>
          <p:cNvPr id="2357" name="Google Shape;2357;p1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Deploy RAPIDS Everywhere</a:t>
            </a:r>
            <a:endParaRPr/>
          </a:p>
        </p:txBody>
      </p:sp>
      <p:sp>
        <p:nvSpPr>
          <p:cNvPr id="2358" name="Google Shape;2358;p1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Focused on Robust Functionality, Deployment, and User Experience</a:t>
            </a:r>
            <a:endParaRPr/>
          </a:p>
        </p:txBody>
      </p:sp>
      <p:pic>
        <p:nvPicPr>
          <p:cNvPr id="2359" name="Google Shape;2359;p141"/>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5045140" y="4096203"/>
            <a:ext cx="2923016" cy="924244"/>
          </a:xfrm>
          <a:prstGeom prst="rect">
            <a:avLst/>
          </a:prstGeom>
          <a:noFill/>
          <a:ln>
            <a:noFill/>
          </a:ln>
        </p:spPr>
      </p:pic>
      <p:pic>
        <p:nvPicPr>
          <p:cNvPr id="2360" name="Google Shape;2360;p141"/>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15756125" y="6425456"/>
            <a:ext cx="2206374" cy="441275"/>
          </a:xfrm>
          <a:prstGeom prst="rect">
            <a:avLst/>
          </a:prstGeom>
          <a:noFill/>
          <a:ln>
            <a:noFill/>
          </a:ln>
        </p:spPr>
      </p:pic>
      <p:pic>
        <p:nvPicPr>
          <p:cNvPr id="2361" name="Google Shape;2361;p141"/>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9897033" y="6286932"/>
            <a:ext cx="2959294" cy="718324"/>
          </a:xfrm>
          <a:prstGeom prst="rect">
            <a:avLst/>
          </a:prstGeom>
          <a:noFill/>
          <a:ln>
            <a:noFill/>
          </a:ln>
        </p:spPr>
      </p:pic>
      <p:pic>
        <p:nvPicPr>
          <p:cNvPr id="2362" name="Google Shape;2362;p141"/>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23597" y="4096200"/>
            <a:ext cx="1544429" cy="924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66"/>
        <p:cNvGrpSpPr/>
        <p:nvPr/>
      </p:nvGrpSpPr>
      <p:grpSpPr>
        <a:xfrm>
          <a:off x="0" y="0"/>
          <a:ext cx="0" cy="0"/>
          <a:chOff x="0" y="0"/>
          <a:chExt cx="0" cy="0"/>
        </a:xfrm>
      </p:grpSpPr>
      <p:pic>
        <p:nvPicPr>
          <p:cNvPr id="2367" name="Google Shape;2367;p142"/>
          <p:cNvPicPr preferRelativeResize="0"/>
          <p:nvPr/>
        </p:nvPicPr>
        <p:blipFill rotWithShape="1">
          <a:blip r:embed="rId3" cstate="email">
            <a:alphaModFix/>
            <a:extLst>
              <a:ext uri="{28A0092B-C50C-407E-A947-70E740481C1C}">
                <a14:useLocalDpi xmlns:a14="http://schemas.microsoft.com/office/drawing/2010/main"/>
              </a:ext>
            </a:extLst>
          </a:blip>
          <a:srcRect l="59435" r="2902" b="2324"/>
          <a:stretch/>
        </p:blipFill>
        <p:spPr>
          <a:xfrm>
            <a:off x="2006837" y="4044769"/>
            <a:ext cx="1384162" cy="1312091"/>
          </a:xfrm>
          <a:prstGeom prst="rect">
            <a:avLst/>
          </a:prstGeom>
          <a:noFill/>
          <a:ln>
            <a:noFill/>
          </a:ln>
        </p:spPr>
      </p:pic>
      <p:pic>
        <p:nvPicPr>
          <p:cNvPr id="2368" name="Google Shape;2368;p14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500641" y="3687626"/>
            <a:ext cx="1785014" cy="1785014"/>
          </a:xfrm>
          <a:prstGeom prst="rect">
            <a:avLst/>
          </a:prstGeom>
          <a:noFill/>
          <a:ln>
            <a:noFill/>
          </a:ln>
        </p:spPr>
      </p:pic>
      <p:pic>
        <p:nvPicPr>
          <p:cNvPr id="2369" name="Google Shape;2369;p14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748231" y="4142526"/>
            <a:ext cx="2713132" cy="1170922"/>
          </a:xfrm>
          <a:prstGeom prst="rect">
            <a:avLst/>
          </a:prstGeom>
          <a:noFill/>
          <a:ln>
            <a:noFill/>
          </a:ln>
        </p:spPr>
      </p:pic>
      <p:pic>
        <p:nvPicPr>
          <p:cNvPr id="2370" name="Google Shape;2370;p14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949198" y="4137887"/>
            <a:ext cx="2818486" cy="1139386"/>
          </a:xfrm>
          <a:prstGeom prst="rect">
            <a:avLst/>
          </a:prstGeom>
          <a:noFill/>
          <a:ln>
            <a:noFill/>
          </a:ln>
        </p:spPr>
      </p:pic>
      <p:sp>
        <p:nvSpPr>
          <p:cNvPr id="2371" name="Google Shape;2371;p142"/>
          <p:cNvSpPr txBox="1"/>
          <p:nvPr/>
        </p:nvSpPr>
        <p:spPr>
          <a:xfrm>
            <a:off x="0" y="8761871"/>
            <a:ext cx="18288001" cy="5693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Integrations, feedback, documentation support, pull requests, new issues, or code donations welcomed!</a:t>
            </a:r>
            <a:endParaRPr sz="3200" b="0" i="0" u="none" strike="noStrike" cap="none">
              <a:solidFill>
                <a:schemeClr val="accent4"/>
              </a:solidFill>
              <a:latin typeface="Trebuchet MS"/>
              <a:ea typeface="Trebuchet MS"/>
              <a:cs typeface="Trebuchet MS"/>
              <a:sym typeface="Trebuchet MS"/>
            </a:endParaRPr>
          </a:p>
        </p:txBody>
      </p:sp>
      <p:sp>
        <p:nvSpPr>
          <p:cNvPr id="2372" name="Google Shape;2372;p142"/>
          <p:cNvSpPr txBox="1"/>
          <p:nvPr/>
        </p:nvSpPr>
        <p:spPr>
          <a:xfrm>
            <a:off x="-14060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APACHE ARROW</a:t>
            </a:r>
            <a:endParaRPr/>
          </a:p>
        </p:txBody>
      </p:sp>
      <p:sp>
        <p:nvSpPr>
          <p:cNvPr id="2373" name="Google Shape;2373;p142"/>
          <p:cNvSpPr txBox="1"/>
          <p:nvPr/>
        </p:nvSpPr>
        <p:spPr>
          <a:xfrm>
            <a:off x="12676451" y="6368152"/>
            <a:ext cx="5433392" cy="126188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GPU OPEN ANALYTICS INITIATIVE</a:t>
            </a:r>
            <a:endParaRPr/>
          </a:p>
        </p:txBody>
      </p:sp>
      <p:sp>
        <p:nvSpPr>
          <p:cNvPr id="2374" name="Google Shape;2374;p142"/>
          <p:cNvSpPr/>
          <p:nvPr/>
        </p:nvSpPr>
        <p:spPr>
          <a:xfrm>
            <a:off x="306234"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https://arrow.apache.org/</a:t>
            </a:r>
            <a:endParaRPr sz="2400" b="0" i="0" strike="noStrike" cap="none">
              <a:solidFill>
                <a:schemeClr val="accent4"/>
              </a:solidFill>
              <a:latin typeface="Trebuchet MS"/>
              <a:ea typeface="Trebuchet MS"/>
              <a:cs typeface="Trebuchet MS"/>
              <a:sym typeface="Trebuchet MS"/>
            </a:endParaRPr>
          </a:p>
        </p:txBody>
      </p:sp>
      <p:sp>
        <p:nvSpPr>
          <p:cNvPr id="2375" name="Google Shape;2375;p142"/>
          <p:cNvSpPr/>
          <p:nvPr/>
        </p:nvSpPr>
        <p:spPr>
          <a:xfrm>
            <a:off x="984839" y="7782080"/>
            <a:ext cx="31824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@ApacheArrow</a:t>
            </a:r>
            <a:endParaRPr sz="1800" b="0" i="0" u="none" strike="noStrike" cap="none">
              <a:solidFill>
                <a:schemeClr val="accent4"/>
              </a:solidFill>
              <a:latin typeface="Trebuchet MS"/>
              <a:ea typeface="Trebuchet MS"/>
              <a:cs typeface="Trebuchet MS"/>
              <a:sym typeface="Trebuchet MS"/>
            </a:endParaRPr>
          </a:p>
        </p:txBody>
      </p:sp>
      <p:sp>
        <p:nvSpPr>
          <p:cNvPr id="2376" name="Google Shape;2376;p142"/>
          <p:cNvSpPr/>
          <p:nvPr/>
        </p:nvSpPr>
        <p:spPr>
          <a:xfrm>
            <a:off x="12792008" y="7422752"/>
            <a:ext cx="5202300" cy="615600"/>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http://gpuopenanalytics.com/</a:t>
            </a:r>
            <a:endParaRPr sz="2400" b="0" i="0" strike="noStrike" cap="none">
              <a:solidFill>
                <a:schemeClr val="accent4"/>
              </a:solidFill>
              <a:latin typeface="Trebuchet MS"/>
              <a:ea typeface="Trebuchet MS"/>
              <a:cs typeface="Trebuchet MS"/>
              <a:sym typeface="Trebuchet MS"/>
            </a:endParaRPr>
          </a:p>
        </p:txBody>
      </p:sp>
      <p:sp>
        <p:nvSpPr>
          <p:cNvPr id="2377" name="Google Shape;2377;p142"/>
          <p:cNvSpPr/>
          <p:nvPr/>
        </p:nvSpPr>
        <p:spPr>
          <a:xfrm>
            <a:off x="14293488" y="7766017"/>
            <a:ext cx="21993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@GPUOAI</a:t>
            </a:r>
            <a:endParaRPr sz="2400" b="0" i="0" u="none" strike="noStrike" cap="none">
              <a:solidFill>
                <a:schemeClr val="accent4"/>
              </a:solidFill>
              <a:latin typeface="Trebuchet MS"/>
              <a:ea typeface="Trebuchet MS"/>
              <a:cs typeface="Trebuchet MS"/>
              <a:sym typeface="Trebuchet MS"/>
            </a:endParaRPr>
          </a:p>
        </p:txBody>
      </p:sp>
      <p:sp>
        <p:nvSpPr>
          <p:cNvPr id="2378" name="Google Shape;2378;p142"/>
          <p:cNvSpPr txBox="1"/>
          <p:nvPr/>
        </p:nvSpPr>
        <p:spPr>
          <a:xfrm>
            <a:off x="439118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RAPIDS</a:t>
            </a:r>
            <a:endParaRPr/>
          </a:p>
        </p:txBody>
      </p:sp>
      <p:sp>
        <p:nvSpPr>
          <p:cNvPr id="2379" name="Google Shape;2379;p142"/>
          <p:cNvSpPr/>
          <p:nvPr/>
        </p:nvSpPr>
        <p:spPr>
          <a:xfrm>
            <a:off x="5650218" y="7422752"/>
            <a:ext cx="291532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https://rapids.ai</a:t>
            </a:r>
            <a:endParaRPr sz="1800" b="0" i="0" strike="noStrike" cap="none">
              <a:solidFill>
                <a:schemeClr val="accent4"/>
              </a:solidFill>
              <a:latin typeface="Trebuchet MS"/>
              <a:ea typeface="Trebuchet MS"/>
              <a:cs typeface="Trebuchet MS"/>
              <a:sym typeface="Trebuchet MS"/>
            </a:endParaRPr>
          </a:p>
        </p:txBody>
      </p:sp>
      <p:sp>
        <p:nvSpPr>
          <p:cNvPr id="2380" name="Google Shape;2380;p142"/>
          <p:cNvSpPr/>
          <p:nvPr/>
        </p:nvSpPr>
        <p:spPr>
          <a:xfrm>
            <a:off x="5847922" y="7766017"/>
            <a:ext cx="25199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@RAPIDSAI</a:t>
            </a:r>
            <a:endParaRPr sz="1800" b="0" i="0" u="none" strike="noStrike" cap="none">
              <a:solidFill>
                <a:schemeClr val="accent4"/>
              </a:solidFill>
              <a:latin typeface="Trebuchet MS"/>
              <a:ea typeface="Trebuchet MS"/>
              <a:cs typeface="Trebuchet MS"/>
              <a:sym typeface="Trebuchet MS"/>
            </a:endParaRPr>
          </a:p>
        </p:txBody>
      </p:sp>
      <p:sp>
        <p:nvSpPr>
          <p:cNvPr id="2381" name="Google Shape;2381;p142"/>
          <p:cNvSpPr txBox="1"/>
          <p:nvPr/>
        </p:nvSpPr>
        <p:spPr>
          <a:xfrm>
            <a:off x="8638478"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DASK</a:t>
            </a:r>
            <a:endParaRPr/>
          </a:p>
        </p:txBody>
      </p:sp>
      <p:sp>
        <p:nvSpPr>
          <p:cNvPr id="2382" name="Google Shape;2382;p142"/>
          <p:cNvSpPr/>
          <p:nvPr/>
        </p:nvSpPr>
        <p:spPr>
          <a:xfrm>
            <a:off x="9886823" y="7433910"/>
            <a:ext cx="2936702"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https://dask.org</a:t>
            </a:r>
            <a:endParaRPr sz="1800" b="0" i="0" strike="noStrike" cap="none">
              <a:solidFill>
                <a:schemeClr val="accent4"/>
              </a:solidFill>
              <a:latin typeface="Trebuchet MS"/>
              <a:ea typeface="Trebuchet MS"/>
              <a:cs typeface="Trebuchet MS"/>
              <a:sym typeface="Trebuchet MS"/>
            </a:endParaRPr>
          </a:p>
        </p:txBody>
      </p:sp>
      <p:sp>
        <p:nvSpPr>
          <p:cNvPr id="2383" name="Google Shape;2383;p142"/>
          <p:cNvSpPr/>
          <p:nvPr/>
        </p:nvSpPr>
        <p:spPr>
          <a:xfrm>
            <a:off x="10116588" y="7766017"/>
            <a:ext cx="2477173"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@Dask_dev</a:t>
            </a:r>
            <a:endParaRPr sz="1800" b="0" i="0" u="none" strike="noStrike" cap="none">
              <a:solidFill>
                <a:schemeClr val="accent4"/>
              </a:solidFill>
              <a:latin typeface="Trebuchet MS"/>
              <a:ea typeface="Trebuchet MS"/>
              <a:cs typeface="Trebuchet MS"/>
              <a:sym typeface="Trebuchet MS"/>
            </a:endParaRPr>
          </a:p>
        </p:txBody>
      </p:sp>
      <p:sp>
        <p:nvSpPr>
          <p:cNvPr id="2384" name="Google Shape;2384;p1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Movement</a:t>
            </a:r>
            <a:endParaRPr/>
          </a:p>
        </p:txBody>
      </p:sp>
      <p:sp>
        <p:nvSpPr>
          <p:cNvPr id="2385" name="Google Shape;2385;p14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390"/>
        <p:cNvGrpSpPr/>
        <p:nvPr/>
      </p:nvGrpSpPr>
      <p:grpSpPr>
        <a:xfrm>
          <a:off x="0" y="0"/>
          <a:ext cx="0" cy="0"/>
          <a:chOff x="0" y="0"/>
          <a:chExt cx="0" cy="0"/>
        </a:xfrm>
      </p:grpSpPr>
      <p:sp>
        <p:nvSpPr>
          <p:cNvPr id="2391" name="Google Shape;2391;p143"/>
          <p:cNvSpPr txBox="1"/>
          <p:nvPr/>
        </p:nvSpPr>
        <p:spPr>
          <a:xfrm>
            <a:off x="802769" y="1849597"/>
            <a:ext cx="15947375" cy="1638092"/>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4800" b="0" i="0" u="none" strike="noStrike" cap="none">
                <a:solidFill>
                  <a:schemeClr val="lt1"/>
                </a:solidFill>
                <a:latin typeface="Trebuchet MS"/>
                <a:ea typeface="Trebuchet MS"/>
                <a:cs typeface="Trebuchet MS"/>
                <a:sym typeface="Trebuchet MS"/>
              </a:rPr>
              <a:t>THANK YOU</a:t>
            </a:r>
            <a:endParaRPr sz="3200" b="0" i="0" u="none" strike="noStrike" cap="none">
              <a:solidFill>
                <a:srgbClr val="000000"/>
              </a:solidFill>
              <a:latin typeface="Arial"/>
              <a:ea typeface="Arial"/>
              <a:cs typeface="Arial"/>
              <a:sym typeface="Arial"/>
            </a:endParaRPr>
          </a:p>
        </p:txBody>
      </p:sp>
      <p:sp>
        <p:nvSpPr>
          <p:cNvPr id="2392" name="Google Shape;2392;p143"/>
          <p:cNvSpPr txBox="1"/>
          <p:nvPr/>
        </p:nvSpPr>
        <p:spPr>
          <a:xfrm>
            <a:off x="802768" y="3439000"/>
            <a:ext cx="15876999" cy="3863500"/>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3000" b="0" i="0" u="none" strike="noStrike" cap="none">
                <a:solidFill>
                  <a:schemeClr val="lt1"/>
                </a:solidFill>
                <a:latin typeface="Trebuchet MS"/>
                <a:ea typeface="Trebuchet MS"/>
                <a:cs typeface="Trebuchet MS"/>
                <a:sym typeface="Trebuchet MS"/>
              </a:rPr>
              <a:t>Joshua Patterson</a:t>
            </a:r>
            <a:endParaRPr/>
          </a:p>
          <a:p>
            <a:pPr marL="0" marR="0" lvl="0" indent="0" algn="l" rtl="0">
              <a:lnSpc>
                <a:spcPct val="90000"/>
              </a:lnSpc>
              <a:spcBef>
                <a:spcPts val="0"/>
              </a:spcBef>
              <a:spcAft>
                <a:spcPts val="0"/>
              </a:spcAft>
              <a:buNone/>
            </a:pPr>
            <a:r>
              <a:rPr lang="en-US" sz="3000" b="0" i="0" strike="noStrike" cap="none">
                <a:solidFill>
                  <a:srgbClr val="E3CCFF"/>
                </a:solidFill>
                <a:uFill>
                  <a:noFill/>
                </a:u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joshuap@nvidia.com</a:t>
            </a:r>
            <a:endParaRPr sz="3000" b="0" i="0" strike="noStrike" cap="none">
              <a:solidFill>
                <a:srgbClr val="E3CCFF"/>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r>
              <a:rPr lang="en-US" sz="3000" b="0" i="0" u="none" strike="noStrike" cap="none">
                <a:solidFill>
                  <a:schemeClr val="lt1"/>
                </a:solidFill>
                <a:latin typeface="Trebuchet MS"/>
                <a:ea typeface="Trebuchet MS"/>
                <a:cs typeface="Trebuchet MS"/>
                <a:sym typeface="Trebuchet MS"/>
              </a:rPr>
              <a:t>     @datametrician</a:t>
            </a: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p:txBody>
      </p:sp>
      <p:pic>
        <p:nvPicPr>
          <p:cNvPr id="2393" name="Google Shape;2393;p14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58030" y="4575685"/>
            <a:ext cx="427834" cy="347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46"/>
          <p:cNvSpPr txBox="1"/>
          <p:nvPr/>
        </p:nvSpPr>
        <p:spPr>
          <a:xfrm>
            <a:off x="1229975" y="2974925"/>
            <a:ext cx="4573500" cy="7080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cuIO/cuDF – </a:t>
            </a:r>
            <a:endParaRPr sz="24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Load and Data Preparation</a:t>
            </a:r>
            <a:endParaRPr sz="2400" b="0" i="0" u="none" strike="noStrike" cap="none">
              <a:solidFill>
                <a:srgbClr val="FFFFFF"/>
              </a:solidFill>
              <a:latin typeface="Arial"/>
              <a:ea typeface="Arial"/>
              <a:cs typeface="Arial"/>
              <a:sym typeface="Arial"/>
            </a:endParaRPr>
          </a:p>
        </p:txBody>
      </p:sp>
      <p:sp>
        <p:nvSpPr>
          <p:cNvPr id="777" name="Google Shape;777;p46"/>
          <p:cNvSpPr txBox="1"/>
          <p:nvPr/>
        </p:nvSpPr>
        <p:spPr>
          <a:xfrm>
            <a:off x="7188325" y="3023225"/>
            <a:ext cx="43413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XGBoost Machine Learning</a:t>
            </a:r>
            <a:endParaRPr sz="2400" b="1" i="0" u="none" strike="noStrike" cap="none">
              <a:solidFill>
                <a:srgbClr val="000000"/>
              </a:solidFill>
              <a:latin typeface="Trebuchet MS"/>
              <a:ea typeface="Trebuchet MS"/>
              <a:cs typeface="Trebuchet MS"/>
              <a:sym typeface="Trebuchet MS"/>
            </a:endParaRPr>
          </a:p>
        </p:txBody>
      </p:sp>
      <p:sp>
        <p:nvSpPr>
          <p:cNvPr id="778" name="Google Shape;778;p46"/>
          <p:cNvSpPr txBox="1"/>
          <p:nvPr/>
        </p:nvSpPr>
        <p:spPr>
          <a:xfrm>
            <a:off x="4452906" y="7494393"/>
            <a:ext cx="10556100" cy="4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Trebuchet MS"/>
                <a:ea typeface="Trebuchet MS"/>
                <a:cs typeface="Trebuchet MS"/>
                <a:sym typeface="Trebuchet MS"/>
              </a:rPr>
              <a:t>Time in seconds (shorter is better)</a:t>
            </a:r>
            <a:endParaRPr sz="1800" b="0" i="0" u="none" strike="noStrike" cap="none">
              <a:solidFill>
                <a:srgbClr val="FFFFFF"/>
              </a:solidFill>
              <a:latin typeface="Arial"/>
              <a:ea typeface="Arial"/>
              <a:cs typeface="Arial"/>
              <a:sym typeface="Arial"/>
            </a:endParaRPr>
          </a:p>
        </p:txBody>
      </p:sp>
      <p:grpSp>
        <p:nvGrpSpPr>
          <p:cNvPr id="779" name="Google Shape;779;p46"/>
          <p:cNvGrpSpPr/>
          <p:nvPr/>
        </p:nvGrpSpPr>
        <p:grpSpPr>
          <a:xfrm>
            <a:off x="5803514" y="7883221"/>
            <a:ext cx="7854915" cy="408008"/>
            <a:chOff x="3035917" y="4638463"/>
            <a:chExt cx="4712855" cy="244800"/>
          </a:xfrm>
        </p:grpSpPr>
        <p:grpSp>
          <p:nvGrpSpPr>
            <p:cNvPr id="780" name="Google Shape;780;p46"/>
            <p:cNvGrpSpPr/>
            <p:nvPr/>
          </p:nvGrpSpPr>
          <p:grpSpPr>
            <a:xfrm>
              <a:off x="3035917" y="4638463"/>
              <a:ext cx="2369796" cy="244800"/>
              <a:chOff x="3035917" y="4638463"/>
              <a:chExt cx="2369796" cy="244800"/>
            </a:xfrm>
          </p:grpSpPr>
          <p:sp>
            <p:nvSpPr>
              <p:cNvPr id="781" name="Google Shape;781;p46"/>
              <p:cNvSpPr txBox="1"/>
              <p:nvPr/>
            </p:nvSpPr>
            <p:spPr>
              <a:xfrm>
                <a:off x="3118213" y="4638463"/>
                <a:ext cx="2287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cuIO/cuDF (Load and Data Prep)</a:t>
                </a:r>
                <a:endParaRPr sz="1800" b="0" i="0" u="none" strike="noStrike" cap="none">
                  <a:solidFill>
                    <a:srgbClr val="FFFFFF"/>
                  </a:solidFill>
                  <a:latin typeface="Arial"/>
                  <a:ea typeface="Arial"/>
                  <a:cs typeface="Arial"/>
                  <a:sym typeface="Arial"/>
                </a:endParaRPr>
              </a:p>
            </p:txBody>
          </p:sp>
          <p:sp>
            <p:nvSpPr>
              <p:cNvPr id="782" name="Google Shape;782;p46"/>
              <p:cNvSpPr/>
              <p:nvPr/>
            </p:nvSpPr>
            <p:spPr>
              <a:xfrm>
                <a:off x="3035917" y="4702596"/>
                <a:ext cx="116400" cy="116400"/>
              </a:xfrm>
              <a:prstGeom prst="rect">
                <a:avLst/>
              </a:prstGeom>
              <a:solidFill>
                <a:srgbClr val="7202F9"/>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b="0" i="0" u="none" strike="noStrike" cap="none">
                  <a:solidFill>
                    <a:srgbClr val="FFFFFF"/>
                  </a:solidFill>
                  <a:latin typeface="Arial"/>
                  <a:ea typeface="Arial"/>
                  <a:cs typeface="Arial"/>
                  <a:sym typeface="Arial"/>
                </a:endParaRPr>
              </a:p>
            </p:txBody>
          </p:sp>
        </p:grpSp>
        <p:grpSp>
          <p:nvGrpSpPr>
            <p:cNvPr id="783" name="Google Shape;783;p46"/>
            <p:cNvGrpSpPr/>
            <p:nvPr/>
          </p:nvGrpSpPr>
          <p:grpSpPr>
            <a:xfrm>
              <a:off x="5511344" y="4638463"/>
              <a:ext cx="1324509" cy="244800"/>
              <a:chOff x="5508350" y="4638463"/>
              <a:chExt cx="1324509" cy="244800"/>
            </a:xfrm>
          </p:grpSpPr>
          <p:sp>
            <p:nvSpPr>
              <p:cNvPr id="784" name="Google Shape;784;p46"/>
              <p:cNvSpPr txBox="1"/>
              <p:nvPr/>
            </p:nvSpPr>
            <p:spPr>
              <a:xfrm>
                <a:off x="5566559" y="4638463"/>
                <a:ext cx="12663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Data Conversion</a:t>
                </a:r>
                <a:endParaRPr sz="1800" b="0" i="0" u="none" strike="noStrike" cap="none">
                  <a:solidFill>
                    <a:srgbClr val="FFFFFF"/>
                  </a:solidFill>
                  <a:latin typeface="Arial"/>
                  <a:ea typeface="Arial"/>
                  <a:cs typeface="Arial"/>
                  <a:sym typeface="Arial"/>
                </a:endParaRPr>
              </a:p>
            </p:txBody>
          </p:sp>
          <p:sp>
            <p:nvSpPr>
              <p:cNvPr id="785" name="Google Shape;785;p46"/>
              <p:cNvSpPr/>
              <p:nvPr/>
            </p:nvSpPr>
            <p:spPr>
              <a:xfrm>
                <a:off x="5508350" y="4702596"/>
                <a:ext cx="116400" cy="116400"/>
              </a:xfrm>
              <a:prstGeom prst="rect">
                <a:avLst/>
              </a:prstGeom>
              <a:solidFill>
                <a:srgbClr val="B3B3B3"/>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b="0" i="0" u="none" strike="noStrike" cap="none">
                  <a:solidFill>
                    <a:srgbClr val="FFFFFF"/>
                  </a:solidFill>
                  <a:latin typeface="Arial"/>
                  <a:ea typeface="Arial"/>
                  <a:cs typeface="Arial"/>
                  <a:sym typeface="Arial"/>
                </a:endParaRPr>
              </a:p>
            </p:txBody>
          </p:sp>
        </p:grpSp>
        <p:grpSp>
          <p:nvGrpSpPr>
            <p:cNvPr id="786" name="Google Shape;786;p46"/>
            <p:cNvGrpSpPr/>
            <p:nvPr/>
          </p:nvGrpSpPr>
          <p:grpSpPr>
            <a:xfrm>
              <a:off x="6941713" y="4638463"/>
              <a:ext cx="807059" cy="244800"/>
              <a:chOff x="6768382" y="4638463"/>
              <a:chExt cx="807059" cy="244800"/>
            </a:xfrm>
          </p:grpSpPr>
          <p:sp>
            <p:nvSpPr>
              <p:cNvPr id="787" name="Google Shape;787;p46"/>
              <p:cNvSpPr txBox="1"/>
              <p:nvPr/>
            </p:nvSpPr>
            <p:spPr>
              <a:xfrm>
                <a:off x="6832941" y="4638463"/>
                <a:ext cx="742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XGBoost</a:t>
                </a:r>
                <a:endParaRPr sz="1800" b="0" i="0" u="none" strike="noStrike" cap="none">
                  <a:solidFill>
                    <a:srgbClr val="000000"/>
                  </a:solidFill>
                  <a:latin typeface="Trebuchet MS"/>
                  <a:ea typeface="Trebuchet MS"/>
                  <a:cs typeface="Trebuchet MS"/>
                  <a:sym typeface="Trebuchet MS"/>
                </a:endParaRPr>
              </a:p>
            </p:txBody>
          </p:sp>
          <p:sp>
            <p:nvSpPr>
              <p:cNvPr id="788" name="Google Shape;788;p46"/>
              <p:cNvSpPr/>
              <p:nvPr/>
            </p:nvSpPr>
            <p:spPr>
              <a:xfrm>
                <a:off x="6768382" y="4702596"/>
                <a:ext cx="116400" cy="116400"/>
              </a:xfrm>
              <a:prstGeom prst="rect">
                <a:avLst/>
              </a:prstGeom>
              <a:solidFill>
                <a:srgbClr val="FDB42B"/>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b="0" i="0" u="none" strike="noStrike" cap="none">
                  <a:solidFill>
                    <a:srgbClr val="FFFFFF"/>
                  </a:solidFill>
                  <a:latin typeface="Arial"/>
                  <a:ea typeface="Arial"/>
                  <a:cs typeface="Arial"/>
                  <a:sym typeface="Arial"/>
                </a:endParaRPr>
              </a:p>
            </p:txBody>
          </p:sp>
        </p:grpSp>
      </p:grpSp>
      <p:cxnSp>
        <p:nvCxnSpPr>
          <p:cNvPr id="789" name="Google Shape;789;p46"/>
          <p:cNvCxnSpPr/>
          <p:nvPr/>
        </p:nvCxnSpPr>
        <p:spPr>
          <a:xfrm>
            <a:off x="732123" y="8518355"/>
            <a:ext cx="16976100" cy="0"/>
          </a:xfrm>
          <a:prstGeom prst="straightConnector1">
            <a:avLst/>
          </a:prstGeom>
          <a:noFill/>
          <a:ln w="9525" cap="flat" cmpd="sng">
            <a:solidFill>
              <a:srgbClr val="868686"/>
            </a:solidFill>
            <a:prstDash val="dot"/>
            <a:round/>
            <a:headEnd type="none" w="sm" len="sm"/>
            <a:tailEnd type="none" w="sm" len="sm"/>
          </a:ln>
        </p:spPr>
      </p:cxnSp>
      <p:sp>
        <p:nvSpPr>
          <p:cNvPr id="790" name="Google Shape;790;p46"/>
          <p:cNvSpPr txBox="1"/>
          <p:nvPr/>
        </p:nvSpPr>
        <p:spPr>
          <a:xfrm>
            <a:off x="14055425" y="3042775"/>
            <a:ext cx="23256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End-to-End</a:t>
            </a:r>
            <a:endParaRPr sz="2200" b="0" i="0" u="none" strike="noStrike" cap="none">
              <a:solidFill>
                <a:srgbClr val="FFFFFF"/>
              </a:solidFill>
              <a:latin typeface="Arial"/>
              <a:ea typeface="Arial"/>
              <a:cs typeface="Arial"/>
              <a:sym typeface="Arial"/>
            </a:endParaRPr>
          </a:p>
        </p:txBody>
      </p:sp>
      <p:sp>
        <p:nvSpPr>
          <p:cNvPr id="791" name="Google Shape;791;p46"/>
          <p:cNvSpPr/>
          <p:nvPr/>
        </p:nvSpPr>
        <p:spPr>
          <a:xfrm>
            <a:off x="13750624" y="4964542"/>
            <a:ext cx="161400" cy="19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l"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92" name="Google Shape;792;p46"/>
          <p:cNvSpPr/>
          <p:nvPr/>
        </p:nvSpPr>
        <p:spPr>
          <a:xfrm>
            <a:off x="7712333" y="4964542"/>
            <a:ext cx="161400" cy="19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l"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793" name="Google Shape;793;p4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Faster Speeds, Real World Benefits</a:t>
            </a:r>
            <a:endParaRPr sz="4800"/>
          </a:p>
        </p:txBody>
      </p:sp>
      <p:sp>
        <p:nvSpPr>
          <p:cNvPr id="794" name="Google Shape;794;p4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Getting faster over time--and even better with A100 and RAPIDS 0.17</a:t>
            </a:r>
            <a:endParaRPr sz="3000"/>
          </a:p>
        </p:txBody>
      </p:sp>
      <p:pic>
        <p:nvPicPr>
          <p:cNvPr id="795" name="Google Shape;795;p46" title="cuIO/cuDF - Load and Data Preparation"/>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3607175"/>
            <a:ext cx="6061474" cy="3677616"/>
          </a:xfrm>
          <a:prstGeom prst="rect">
            <a:avLst/>
          </a:prstGeom>
          <a:noFill/>
          <a:ln>
            <a:noFill/>
          </a:ln>
        </p:spPr>
      </p:pic>
      <p:pic>
        <p:nvPicPr>
          <p:cNvPr id="796" name="Google Shape;796;p46" title="XGBoost Machine Learning"/>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909075" y="3498398"/>
            <a:ext cx="6262800" cy="3859778"/>
          </a:xfrm>
          <a:prstGeom prst="rect">
            <a:avLst/>
          </a:prstGeom>
          <a:noFill/>
          <a:ln>
            <a:noFill/>
          </a:ln>
        </p:spPr>
      </p:pic>
      <p:pic>
        <p:nvPicPr>
          <p:cNvPr id="797" name="Google Shape;797;p46" title="End-to-End"/>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2001661" y="3437750"/>
            <a:ext cx="6309938" cy="3974625"/>
          </a:xfrm>
          <a:prstGeom prst="rect">
            <a:avLst/>
          </a:prstGeom>
          <a:noFill/>
          <a:ln>
            <a:noFill/>
          </a:ln>
        </p:spPr>
      </p:pic>
      <p:grpSp>
        <p:nvGrpSpPr>
          <p:cNvPr id="798" name="Google Shape;798;p46"/>
          <p:cNvGrpSpPr/>
          <p:nvPr/>
        </p:nvGrpSpPr>
        <p:grpSpPr>
          <a:xfrm>
            <a:off x="2403999" y="8644373"/>
            <a:ext cx="13609277" cy="1097643"/>
            <a:chOff x="830552" y="8644520"/>
            <a:chExt cx="13321531" cy="1097643"/>
          </a:xfrm>
        </p:grpSpPr>
        <p:grpSp>
          <p:nvGrpSpPr>
            <p:cNvPr id="799" name="Google Shape;799;p46"/>
            <p:cNvGrpSpPr/>
            <p:nvPr/>
          </p:nvGrpSpPr>
          <p:grpSpPr>
            <a:xfrm>
              <a:off x="830552" y="8644520"/>
              <a:ext cx="9417900" cy="1097643"/>
              <a:chOff x="1371559" y="5199441"/>
              <a:chExt cx="4608936" cy="658573"/>
            </a:xfrm>
          </p:grpSpPr>
          <p:grpSp>
            <p:nvGrpSpPr>
              <p:cNvPr id="800" name="Google Shape;800;p46"/>
              <p:cNvGrpSpPr/>
              <p:nvPr/>
            </p:nvGrpSpPr>
            <p:grpSpPr>
              <a:xfrm>
                <a:off x="1371559" y="5202578"/>
                <a:ext cx="2316000" cy="655436"/>
                <a:chOff x="1293580" y="5067038"/>
                <a:chExt cx="2316000" cy="655436"/>
              </a:xfrm>
            </p:grpSpPr>
            <p:sp>
              <p:nvSpPr>
                <p:cNvPr id="801" name="Google Shape;801;p46"/>
                <p:cNvSpPr txBox="1"/>
                <p:nvPr/>
              </p:nvSpPr>
              <p:spPr>
                <a:xfrm>
                  <a:off x="1293585" y="5067038"/>
                  <a:ext cx="9909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Benchmark</a:t>
                  </a:r>
                  <a:endParaRPr sz="2300"/>
                </a:p>
              </p:txBody>
            </p:sp>
            <p:sp>
              <p:nvSpPr>
                <p:cNvPr id="802" name="Google Shape;802;p46"/>
                <p:cNvSpPr txBox="1"/>
                <p:nvPr/>
              </p:nvSpPr>
              <p:spPr>
                <a:xfrm>
                  <a:off x="1293580" y="5325574"/>
                  <a:ext cx="2316000" cy="396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200GB CSV dataset; Data prep includes joins, variable transformations</a:t>
                  </a:r>
                  <a:endParaRPr sz="2400"/>
                </a:p>
              </p:txBody>
            </p:sp>
          </p:grpSp>
          <p:grpSp>
            <p:nvGrpSpPr>
              <p:cNvPr id="803" name="Google Shape;803;p46"/>
              <p:cNvGrpSpPr/>
              <p:nvPr/>
            </p:nvGrpSpPr>
            <p:grpSpPr>
              <a:xfrm>
                <a:off x="3664488" y="5199441"/>
                <a:ext cx="2316007" cy="655438"/>
                <a:chOff x="3600253" y="5067038"/>
                <a:chExt cx="2316007" cy="655438"/>
              </a:xfrm>
            </p:grpSpPr>
            <p:sp>
              <p:nvSpPr>
                <p:cNvPr id="804" name="Google Shape;804;p46"/>
                <p:cNvSpPr txBox="1"/>
                <p:nvPr/>
              </p:nvSpPr>
              <p:spPr>
                <a:xfrm>
                  <a:off x="3600253" y="5067038"/>
                  <a:ext cx="20490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CPU Cluster Configuration</a:t>
                  </a:r>
                  <a:endParaRPr sz="2300"/>
                </a:p>
              </p:txBody>
            </p:sp>
            <p:sp>
              <p:nvSpPr>
                <p:cNvPr id="805" name="Google Shape;805;p46"/>
                <p:cNvSpPr txBox="1"/>
                <p:nvPr/>
              </p:nvSpPr>
              <p:spPr>
                <a:xfrm>
                  <a:off x="3600261" y="5325576"/>
                  <a:ext cx="23160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CPU nodes (61 GiB memory, 8 vCPUs, 64-bit platform), Apache Spark</a:t>
                  </a:r>
                  <a:endParaRPr sz="2400"/>
                </a:p>
              </p:txBody>
            </p:sp>
          </p:grpSp>
        </p:grpSp>
        <p:grpSp>
          <p:nvGrpSpPr>
            <p:cNvPr id="806" name="Google Shape;806;p46"/>
            <p:cNvGrpSpPr/>
            <p:nvPr/>
          </p:nvGrpSpPr>
          <p:grpSpPr>
            <a:xfrm>
              <a:off x="9952283" y="8644520"/>
              <a:ext cx="4199800" cy="1092418"/>
              <a:chOff x="4264063" y="5067038"/>
              <a:chExt cx="2055300" cy="655438"/>
            </a:xfrm>
          </p:grpSpPr>
          <p:sp>
            <p:nvSpPr>
              <p:cNvPr id="807" name="Google Shape;807;p46"/>
              <p:cNvSpPr txBox="1"/>
              <p:nvPr/>
            </p:nvSpPr>
            <p:spPr>
              <a:xfrm>
                <a:off x="4264063" y="5067038"/>
                <a:ext cx="20553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A100 Cluster Configuration</a:t>
                </a:r>
                <a:endParaRPr sz="2300"/>
              </a:p>
            </p:txBody>
          </p:sp>
          <p:sp>
            <p:nvSpPr>
              <p:cNvPr id="808" name="Google Shape;808;p46"/>
              <p:cNvSpPr txBox="1"/>
              <p:nvPr/>
            </p:nvSpPr>
            <p:spPr>
              <a:xfrm>
                <a:off x="4264066" y="5325576"/>
                <a:ext cx="19851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16 A100 GPUs (40GB each)</a:t>
                </a:r>
                <a:endParaRPr sz="2400"/>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p4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979467" y="4059185"/>
            <a:ext cx="3861949" cy="3810714"/>
          </a:xfrm>
          <a:prstGeom prst="rect">
            <a:avLst/>
          </a:prstGeom>
          <a:noFill/>
          <a:ln>
            <a:noFill/>
          </a:ln>
          <a:effectLst>
            <a:outerShdw blurRad="57150" dist="19050" dir="5400000" algn="bl" rotWithShape="0">
              <a:srgbClr val="000000">
                <a:alpha val="49803"/>
              </a:srgbClr>
            </a:outerShdw>
          </a:effectLst>
        </p:spPr>
      </p:pic>
      <p:pic>
        <p:nvPicPr>
          <p:cNvPr id="815" name="Google Shape;815;p4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926170" y="4059185"/>
            <a:ext cx="2757275" cy="3810714"/>
          </a:xfrm>
          <a:prstGeom prst="rect">
            <a:avLst/>
          </a:prstGeom>
          <a:noFill/>
          <a:ln>
            <a:noFill/>
          </a:ln>
          <a:effectLst>
            <a:outerShdw blurRad="57150" dist="19050" dir="5400000" algn="bl" rotWithShape="0">
              <a:srgbClr val="000000">
                <a:alpha val="49803"/>
              </a:srgbClr>
            </a:outerShdw>
          </a:effectLst>
        </p:spPr>
      </p:pic>
      <p:pic>
        <p:nvPicPr>
          <p:cNvPr id="816" name="Google Shape;816;p4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97499" y="3371103"/>
            <a:ext cx="4799830" cy="5411562"/>
          </a:xfrm>
          <a:prstGeom prst="rect">
            <a:avLst/>
          </a:prstGeom>
          <a:noFill/>
          <a:ln>
            <a:noFill/>
          </a:ln>
          <a:effectLst>
            <a:outerShdw blurRad="57150" dist="19050" dir="5400000" algn="bl" rotWithShape="0">
              <a:srgbClr val="000000">
                <a:alpha val="49803"/>
              </a:srgbClr>
            </a:outerShdw>
          </a:effectLst>
        </p:spPr>
      </p:pic>
      <p:pic>
        <p:nvPicPr>
          <p:cNvPr id="817" name="Google Shape;817;p4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555574" y="9057956"/>
            <a:ext cx="883680" cy="341303"/>
          </a:xfrm>
          <a:prstGeom prst="rect">
            <a:avLst/>
          </a:prstGeom>
          <a:noFill/>
          <a:ln>
            <a:noFill/>
          </a:ln>
        </p:spPr>
      </p:pic>
      <p:sp>
        <p:nvSpPr>
          <p:cNvPr id="818" name="Google Shape;818;p4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Speed, UX, and Iteration</a:t>
            </a:r>
            <a:endParaRPr/>
          </a:p>
        </p:txBody>
      </p:sp>
      <p:sp>
        <p:nvSpPr>
          <p:cNvPr id="819" name="Google Shape;819;p4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8"/>
          <p:cNvSpPr txBox="1">
            <a:spLocks noGrp="1"/>
          </p:cNvSpPr>
          <p:nvPr>
            <p:ph type="title"/>
          </p:nvPr>
        </p:nvSpPr>
        <p:spPr>
          <a:xfrm>
            <a:off x="3106785" y="3998553"/>
            <a:ext cx="12074400" cy="228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0.17 Release Summary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49"/>
          <p:cNvSpPr txBox="1">
            <a:spLocks noGrp="1"/>
          </p:cNvSpPr>
          <p:nvPr>
            <p:ph type="body" idx="1"/>
          </p:nvPr>
        </p:nvSpPr>
        <p:spPr>
          <a:xfrm>
            <a:off x="861250" y="1992150"/>
            <a:ext cx="16581000" cy="7689600"/>
          </a:xfrm>
          <a:prstGeom prst="rect">
            <a:avLst/>
          </a:prstGeom>
        </p:spPr>
        <p:txBody>
          <a:bodyPr spcFirstLastPara="1" wrap="square" lIns="91425" tIns="45700" rIns="91425" bIns="45700" anchor="t" anchorCtr="0">
            <a:noAutofit/>
          </a:bodyPr>
          <a:lstStyle/>
          <a:p>
            <a:pPr marL="282575" marR="0" lvl="0" indent="-333375" algn="l" rtl="0">
              <a:lnSpc>
                <a:spcPct val="115000"/>
              </a:lnSpc>
              <a:spcBef>
                <a:spcPts val="1000"/>
              </a:spcBef>
              <a:spcAft>
                <a:spcPts val="0"/>
              </a:spcAft>
              <a:buClr>
                <a:schemeClr val="lt2"/>
              </a:buClr>
              <a:buSzPts val="2400"/>
              <a:buFont typeface="Noto Sans Symbols"/>
              <a:buChar char="▸"/>
            </a:pPr>
            <a:r>
              <a:rPr lang="en-US" b="1"/>
              <a:t>cuDF </a:t>
            </a:r>
            <a:r>
              <a:rPr lang="en-US"/>
              <a:t>adds initial support for decimal types in Python, and nested types support continues to improve. The team also released a number of bug fixes and under-the-hood improvements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cuML</a:t>
            </a:r>
            <a:r>
              <a:rPr lang="en-US"/>
              <a:t> adds sparse data support for kNN and UMAP, an experimental accelerated SHAP model explainability approach, LARS (Least Angle Regression), MNMG Logistic Regression via dask-glm, and major internal refactorings</a:t>
            </a:r>
            <a:endParaRPr/>
          </a:p>
          <a:p>
            <a:pPr marL="282575" marR="0" lvl="0" indent="-302895" algn="l" rtl="0">
              <a:lnSpc>
                <a:spcPct val="115000"/>
              </a:lnSpc>
              <a:spcBef>
                <a:spcPts val="1000"/>
              </a:spcBef>
              <a:spcAft>
                <a:spcPts val="0"/>
              </a:spcAft>
              <a:buClr>
                <a:schemeClr val="lt2"/>
              </a:buClr>
              <a:buSzPts val="1920"/>
              <a:buFont typeface="Noto Sans Symbols"/>
              <a:buChar char="▸"/>
            </a:pPr>
            <a:r>
              <a:rPr lang="en-US" b="1"/>
              <a:t>XGBoost</a:t>
            </a:r>
            <a:r>
              <a:rPr lang="en-US"/>
              <a:t> 1.3.0 ships with 0.17, including GPU-accelerated TreeSHAP explainability, Dask API improvements, and more</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cuGraph</a:t>
            </a:r>
            <a:r>
              <a:rPr lang="en-US"/>
              <a:t> adds multi-node multi-GPU version of Katz centrality; single GPU versions of Minimum, and Maximum, Spanning Trees (MST), and the Hungarian algorithm. Expanded compatibility to include SciPy and CuPy as well as better Pandas and Numpy support</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UCX-Py </a:t>
            </a:r>
            <a:r>
              <a:rPr lang="en-US"/>
              <a:t>focused on code cleanup and documentation improvements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BlazingSQL</a:t>
            </a:r>
            <a:r>
              <a:rPr lang="en-US"/>
              <a:t> adds new string functions (REPLACE, TRIM, UPPER, and others) Additionally, a new communication layer improving distributed performance and supporting UCX has been added.</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cuxfilter</a:t>
            </a:r>
            <a:r>
              <a:rPr lang="en-US"/>
              <a:t> adds datetime dtype and the datetime slider widget for time series brushing, in addition to performance improvements. </a:t>
            </a:r>
            <a:endParaRPr/>
          </a:p>
          <a:p>
            <a:pPr marL="282575" marR="0" lvl="0" indent="-333375" algn="l" rtl="0">
              <a:lnSpc>
                <a:spcPct val="115000"/>
              </a:lnSpc>
              <a:spcBef>
                <a:spcPts val="1000"/>
              </a:spcBef>
              <a:spcAft>
                <a:spcPts val="1000"/>
              </a:spcAft>
              <a:buClr>
                <a:schemeClr val="lt2"/>
              </a:buClr>
              <a:buSzPts val="2400"/>
              <a:buFont typeface="Noto Sans Symbols"/>
              <a:buChar char="▸"/>
            </a:pPr>
            <a:r>
              <a:rPr lang="en-US" b="1"/>
              <a:t>RMM</a:t>
            </a:r>
            <a:r>
              <a:rPr lang="en-US"/>
              <a:t> adds new stream wrapper classes for C++ and various documentation improvements (Python docs now online!)</a:t>
            </a:r>
            <a:endParaRPr>
              <a:solidFill>
                <a:srgbClr val="24292E"/>
              </a:solidFill>
              <a:highlight>
                <a:srgbClr val="FFFFFF"/>
              </a:highlight>
            </a:endParaRPr>
          </a:p>
        </p:txBody>
      </p:sp>
      <p:sp>
        <p:nvSpPr>
          <p:cNvPr id="832" name="Google Shape;832;p49"/>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What’s New in Release 0.17?</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animEffect transition="in" filter="fade">
                                      <p:cBhvr>
                                        <p:cTn id="7" dur="1000"/>
                                        <p:tgtEl>
                                          <p:spTgt spid="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50"/>
          <p:cNvSpPr txBox="1">
            <a:spLocks noGrp="1"/>
          </p:cNvSpPr>
          <p:nvPr>
            <p:ph type="body" idx="1"/>
          </p:nvPr>
        </p:nvSpPr>
        <p:spPr>
          <a:xfrm>
            <a:off x="861250" y="3232125"/>
            <a:ext cx="6645900" cy="5318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839" name="Google Shape;839;p50"/>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l" rtl="0">
              <a:lnSpc>
                <a:spcPct val="90000"/>
              </a:lnSpc>
              <a:spcBef>
                <a:spcPts val="0"/>
              </a:spcBef>
              <a:spcAft>
                <a:spcPts val="0"/>
              </a:spcAft>
              <a:buNone/>
            </a:pPr>
            <a:r>
              <a:rPr lang="en-US"/>
              <a:t>RAPIDS Everywhere</a:t>
            </a:r>
            <a:endParaRPr/>
          </a:p>
        </p:txBody>
      </p:sp>
      <p:sp>
        <p:nvSpPr>
          <p:cNvPr id="840" name="Google Shape;840;p50"/>
          <p:cNvSpPr txBox="1"/>
          <p:nvPr/>
        </p:nvSpPr>
        <p:spPr>
          <a:xfrm>
            <a:off x="833250" y="1855711"/>
            <a:ext cx="16626900" cy="665400"/>
          </a:xfrm>
          <a:prstGeom prst="rect">
            <a:avLst/>
          </a:prstGeom>
          <a:noFill/>
          <a:ln>
            <a:noFill/>
          </a:ln>
        </p:spPr>
        <p:txBody>
          <a:bodyPr spcFirstLastPara="1" wrap="square" lIns="152375" tIns="76175" rIns="152375" bIns="76175" anchor="t" anchorCtr="0">
            <a:noAutofit/>
          </a:bodyPr>
          <a:lstStyle/>
          <a:p>
            <a:pPr marL="508000" marR="0" lvl="0" indent="-508000" algn="l" rtl="0">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841" name="Google Shape;841;p5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69525" y="870698"/>
            <a:ext cx="8879475" cy="887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1"/>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Core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52"/>
          <p:cNvSpPr/>
          <p:nvPr/>
        </p:nvSpPr>
        <p:spPr>
          <a:xfrm>
            <a:off x="2473019"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Pandas</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Analytics</a:t>
            </a:r>
            <a:endParaRPr sz="3600" b="0" i="0" u="none" strike="noStrike" cap="none">
              <a:solidFill>
                <a:srgbClr val="D6F4F8"/>
              </a:solidFill>
              <a:latin typeface="Arial"/>
              <a:ea typeface="Arial"/>
              <a:cs typeface="Arial"/>
              <a:sym typeface="Arial"/>
            </a:endParaRPr>
          </a:p>
        </p:txBody>
      </p:sp>
      <p:sp>
        <p:nvSpPr>
          <p:cNvPr id="854" name="Google Shape;854;p5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CPU Memory</a:t>
            </a:r>
            <a:endParaRPr sz="3888" b="0" i="0" u="none" strike="noStrike" cap="none">
              <a:solidFill>
                <a:schemeClr val="dk2"/>
              </a:solidFill>
              <a:latin typeface="Arial"/>
              <a:ea typeface="Arial"/>
              <a:cs typeface="Arial"/>
              <a:sym typeface="Arial"/>
            </a:endParaRPr>
          </a:p>
        </p:txBody>
      </p:sp>
      <p:sp>
        <p:nvSpPr>
          <p:cNvPr id="855" name="Google Shape;855;p5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56" name="Google Shape;856;p5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57" name="Google Shape;857;p5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sp>
        <p:nvSpPr>
          <p:cNvPr id="858" name="Google Shape;858;p52"/>
          <p:cNvSpPr/>
          <p:nvPr/>
        </p:nvSpPr>
        <p:spPr>
          <a:xfrm>
            <a:off x="5196927"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Scikit-Learn</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Machine Learning</a:t>
            </a:r>
            <a:endParaRPr sz="3600" b="0" i="0" u="none" strike="noStrike" cap="none">
              <a:solidFill>
                <a:srgbClr val="D6F4F8"/>
              </a:solidFill>
              <a:latin typeface="Arial"/>
              <a:ea typeface="Arial"/>
              <a:cs typeface="Arial"/>
              <a:sym typeface="Arial"/>
            </a:endParaRPr>
          </a:p>
        </p:txBody>
      </p:sp>
      <p:sp>
        <p:nvSpPr>
          <p:cNvPr id="859" name="Google Shape;859;p52"/>
          <p:cNvSpPr/>
          <p:nvPr/>
        </p:nvSpPr>
        <p:spPr>
          <a:xfrm>
            <a:off x="7920836"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NetworkX</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Graph Analytics</a:t>
            </a:r>
            <a:endParaRPr sz="3600" b="0" i="0" u="none" strike="noStrike" cap="none">
              <a:solidFill>
                <a:srgbClr val="D6F4F8"/>
              </a:solidFill>
              <a:latin typeface="Arial"/>
              <a:ea typeface="Arial"/>
              <a:cs typeface="Arial"/>
              <a:sym typeface="Arial"/>
            </a:endParaRPr>
          </a:p>
        </p:txBody>
      </p:sp>
      <p:sp>
        <p:nvSpPr>
          <p:cNvPr id="860" name="Google Shape;860;p52"/>
          <p:cNvSpPr/>
          <p:nvPr/>
        </p:nvSpPr>
        <p:spPr>
          <a:xfrm>
            <a:off x="10644744"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a:t>
            </a:r>
            <a:br>
              <a:rPr lang="en-US" sz="1800" b="0" i="0" u="none" strike="noStrike" cap="none">
                <a:solidFill>
                  <a:schemeClr val="lt1"/>
                </a:solidFill>
                <a:latin typeface="Trebuchet MS"/>
                <a:ea typeface="Trebuchet MS"/>
                <a:cs typeface="Trebuchet MS"/>
                <a:sym typeface="Trebuchet MS"/>
              </a:rPr>
            </a:br>
            <a:r>
              <a:rPr lang="en-US" sz="1800" b="0" i="0" u="none" strike="noStrike" cap="none">
                <a:solidFill>
                  <a:schemeClr val="lt1"/>
                </a:solidFill>
                <a:latin typeface="Trebuchet MS"/>
                <a:ea typeface="Trebuchet MS"/>
                <a:cs typeface="Trebuchet MS"/>
                <a:sym typeface="Trebuchet MS"/>
              </a:rPr>
              <a:t>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Deep Learning</a:t>
            </a:r>
            <a:endParaRPr sz="3600" b="0" i="0" u="none" strike="noStrike" cap="none">
              <a:solidFill>
                <a:srgbClr val="D6F4F8"/>
              </a:solidFill>
              <a:latin typeface="Arial"/>
              <a:ea typeface="Arial"/>
              <a:cs typeface="Arial"/>
              <a:sym typeface="Arial"/>
            </a:endParaRPr>
          </a:p>
        </p:txBody>
      </p:sp>
      <p:sp>
        <p:nvSpPr>
          <p:cNvPr id="861" name="Google Shape;861;p52"/>
          <p:cNvSpPr/>
          <p:nvPr/>
        </p:nvSpPr>
        <p:spPr>
          <a:xfrm>
            <a:off x="13368653" y="5850043"/>
            <a:ext cx="2436280"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Matplotlib</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Visualization</a:t>
            </a:r>
            <a:endParaRPr sz="3600" b="0" i="0" u="none" strike="noStrike" cap="none">
              <a:solidFill>
                <a:srgbClr val="D6F4F8"/>
              </a:solidFill>
              <a:latin typeface="Arial"/>
              <a:ea typeface="Arial"/>
              <a:cs typeface="Arial"/>
              <a:sym typeface="Arial"/>
            </a:endParaRPr>
          </a:p>
        </p:txBody>
      </p:sp>
      <p:sp>
        <p:nvSpPr>
          <p:cNvPr id="862" name="Google Shape;862;p52"/>
          <p:cNvSpPr/>
          <p:nvPr/>
        </p:nvSpPr>
        <p:spPr>
          <a:xfrm>
            <a:off x="2473018" y="4962868"/>
            <a:ext cx="5169960"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863" name="Google Shape;863;p5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dirty="0"/>
              <a:t>Open Source Data Science Ecosystem</a:t>
            </a:r>
            <a:endParaRPr dirty="0"/>
          </a:p>
        </p:txBody>
      </p:sp>
      <p:sp>
        <p:nvSpPr>
          <p:cNvPr id="864" name="Google Shape;864;p5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Familiar Python APIs</a:t>
            </a:r>
            <a:endParaRPr/>
          </a:p>
        </p:txBody>
      </p:sp>
      <p:cxnSp>
        <p:nvCxnSpPr>
          <p:cNvPr id="865" name="Google Shape;865;p5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6" name="Google Shape;866;p5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867" name="Google Shape;867;p5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8" name="Google Shape;868;p5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9" name="Google Shape;869;p5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70" name="Google Shape;870;p5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71" name="Google Shape;871;p5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872" name="Google Shape;872;p5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3"/>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879" name="Google Shape;879;p53"/>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880" name="Google Shape;880;p53"/>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881" name="Google Shape;881;p53"/>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82" name="Google Shape;882;p53"/>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83" name="Google Shape;883;p53"/>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884" name="Google Shape;884;p53"/>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85" name="Google Shape;885;p53"/>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886" name="Google Shape;886;p53"/>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887" name="Google Shape;887;p53"/>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888" name="Google Shape;888;p53"/>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Font typeface="Arial"/>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889" name="Google Shape;889;p53"/>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90" name="Google Shape;890;p53"/>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91" name="Google Shape;891;p53"/>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92" name="Google Shape;892;p53"/>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893" name="Google Shape;893;p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42984" y="7983800"/>
            <a:ext cx="1226463" cy="561140"/>
          </a:xfrm>
          <a:prstGeom prst="rect">
            <a:avLst/>
          </a:prstGeom>
          <a:noFill/>
          <a:ln>
            <a:noFill/>
          </a:ln>
        </p:spPr>
      </p:pic>
      <p:cxnSp>
        <p:nvCxnSpPr>
          <p:cNvPr id="894" name="Google Shape;894;p53"/>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95" name="Google Shape;895;p53"/>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896" name="Google Shape;896;p5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897" name="Google Shape;897;p53"/>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Accelerated GPU Data Science</a:t>
            </a:r>
            <a:endParaRPr/>
          </a:p>
        </p:txBody>
      </p:sp>
      <p:cxnSp>
        <p:nvCxnSpPr>
          <p:cNvPr id="898" name="Google Shape;898;p53"/>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54"/>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7"/>
          <p:cNvSpPr txBox="1"/>
          <p:nvPr/>
        </p:nvSpPr>
        <p:spPr>
          <a:xfrm>
            <a:off x="830585" y="2975208"/>
            <a:ext cx="8316000" cy="5539800"/>
          </a:xfrm>
          <a:prstGeom prst="rect">
            <a:avLst/>
          </a:prstGeom>
          <a:noFill/>
          <a:ln>
            <a:noFill/>
          </a:ln>
        </p:spPr>
        <p:txBody>
          <a:bodyPr spcFirstLastPara="1" wrap="square" lIns="137150" tIns="68550" rIns="137150" bIns="68550" anchor="t" anchorCtr="0">
            <a:noAutofit/>
          </a:bodyPr>
          <a:lstStyle/>
          <a:p>
            <a:pPr marL="457200" marR="0" lvl="0" indent="-406400" algn="l" rtl="0">
              <a:lnSpc>
                <a:spcPct val="90000"/>
              </a:lnSpc>
              <a:spcBef>
                <a:spcPts val="300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Thousands of cores with up to ~20 TeraFlops of general purpose compute performance</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Up to 1.5 TB/s of memory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Hardware interconnects for up to 600 GB/s bidirectional GPU &lt;--&gt; GPU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Can scale up to 16x GPUs in a single node</a:t>
            </a:r>
            <a:endParaRPr sz="3000">
              <a:solidFill>
                <a:schemeClr val="accent4"/>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r>
              <a:rPr lang="en-US" sz="2600" b="1">
                <a:solidFill>
                  <a:schemeClr val="lt2"/>
                </a:solidFill>
                <a:latin typeface="Trebuchet MS"/>
                <a:ea typeface="Trebuchet MS"/>
                <a:cs typeface="Trebuchet MS"/>
                <a:sym typeface="Trebuchet MS"/>
              </a:rPr>
              <a:t>Almost never run out of compute relative to memory bandwidth!</a:t>
            </a:r>
            <a:endParaRPr sz="2600" b="1">
              <a:solidFill>
                <a:schemeClr val="lt2"/>
              </a:solidFill>
              <a:latin typeface="Trebuchet MS"/>
              <a:ea typeface="Trebuchet MS"/>
              <a:cs typeface="Trebuchet MS"/>
              <a:sym typeface="Trebuchet MS"/>
            </a:endParaRPr>
          </a:p>
        </p:txBody>
      </p:sp>
      <p:sp>
        <p:nvSpPr>
          <p:cNvPr id="162" name="Google Shape;162;p3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GPUs?</a:t>
            </a:r>
            <a:endParaRPr/>
          </a:p>
        </p:txBody>
      </p:sp>
      <p:sp>
        <p:nvSpPr>
          <p:cNvPr id="163" name="Google Shape;163;p3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Numerous hardware advantages</a:t>
            </a:r>
            <a:endParaRPr/>
          </a:p>
        </p:txBody>
      </p:sp>
      <p:pic>
        <p:nvPicPr>
          <p:cNvPr id="164" name="Google Shape;164;p3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146575" y="3024100"/>
            <a:ext cx="8545075" cy="64088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cxnSp>
        <p:nvCxnSpPr>
          <p:cNvPr id="910" name="Google Shape;910;p55"/>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911" name="Google Shape;911;p55"/>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912" name="Google Shape;912;p55"/>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913" name="Google Shape;913;p55"/>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914" name="Google Shape;914;p55"/>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915" name="Google Shape;915;p55"/>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916" name="Google Shape;916;p55"/>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917" name="Google Shape;917;p55"/>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18" name="Google Shape;918;p55"/>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919" name="Google Shape;919;p55"/>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920" name="Google Shape;920;p55"/>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921" name="Google Shape;921;p55"/>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922" name="Google Shape;922;p55"/>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23" name="Google Shape;923;p55"/>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24" name="Google Shape;924;p55"/>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25" name="Google Shape;925;p55"/>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926" name="Google Shape;926;p5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28109" y="7988850"/>
            <a:ext cx="1226463" cy="561140"/>
          </a:xfrm>
          <a:prstGeom prst="rect">
            <a:avLst/>
          </a:prstGeom>
          <a:noFill/>
          <a:ln>
            <a:noFill/>
          </a:ln>
        </p:spPr>
      </p:pic>
      <p:cxnSp>
        <p:nvCxnSpPr>
          <p:cNvPr id="927" name="Google Shape;927;p55"/>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28" name="Google Shape;928;p5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929" name="Google Shape;929;p5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Scaling RAPIDS with Dask</a:t>
            </a:r>
            <a:endParaRPr/>
          </a:p>
        </p:txBody>
      </p:sp>
      <p:sp>
        <p:nvSpPr>
          <p:cNvPr id="930" name="Google Shape;930;p55"/>
          <p:cNvSpPr/>
          <p:nvPr/>
        </p:nvSpPr>
        <p:spPr>
          <a:xfrm>
            <a:off x="1410600" y="2649925"/>
            <a:ext cx="154980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931" name="Google Shape;931;p55"/>
          <p:cNvSpPr/>
          <p:nvPr/>
        </p:nvSpPr>
        <p:spPr>
          <a:xfrm>
            <a:off x="2473018" y="4962868"/>
            <a:ext cx="7900367" cy="562667"/>
          </a:xfrm>
          <a:prstGeom prst="rect">
            <a:avLst/>
          </a:prstGeom>
          <a:solidFill>
            <a:srgbClr val="FDB42B"/>
          </a:solidFill>
          <a:ln>
            <a:noFill/>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6"/>
          <p:cNvSpPr txBox="1">
            <a:spLocks noGrp="1"/>
          </p:cNvSpPr>
          <p:nvPr>
            <p:ph type="title"/>
          </p:nvPr>
        </p:nvSpPr>
        <p:spPr>
          <a:xfrm>
            <a:off x="830580" y="5432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Dask?</a:t>
            </a:r>
            <a:endParaRPr/>
          </a:p>
        </p:txBody>
      </p:sp>
      <p:sp>
        <p:nvSpPr>
          <p:cNvPr id="938" name="Google Shape;938;p56"/>
          <p:cNvSpPr/>
          <p:nvPr/>
        </p:nvSpPr>
        <p:spPr>
          <a:xfrm>
            <a:off x="9144000" y="1831067"/>
            <a:ext cx="9144000" cy="23253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EASY SCALABILITY</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to install and use on a laptop</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Scales out to thousand node clusters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Modularly built for acceleration</a:t>
            </a:r>
            <a:endParaRPr sz="2100">
              <a:latin typeface="Trebuchet MS"/>
              <a:ea typeface="Trebuchet MS"/>
              <a:cs typeface="Trebuchet MS"/>
              <a:sym typeface="Trebuchet MS"/>
            </a:endParaRPr>
          </a:p>
          <a:p>
            <a:pPr marL="0" marR="0" lvl="0" indent="0" algn="l" rtl="0">
              <a:lnSpc>
                <a:spcPct val="90000"/>
              </a:lnSpc>
              <a:spcBef>
                <a:spcPts val="2000"/>
              </a:spcBef>
              <a:spcAft>
                <a:spcPts val="0"/>
              </a:spcAft>
              <a:buNone/>
            </a:pPr>
            <a:endParaRPr sz="1800" i="0" u="none" strike="noStrike" cap="none">
              <a:solidFill>
                <a:srgbClr val="7400FF"/>
              </a:solidFill>
              <a:latin typeface="Trebuchet MS"/>
              <a:ea typeface="Trebuchet MS"/>
              <a:cs typeface="Trebuchet MS"/>
              <a:sym typeface="Trebuchet MS"/>
            </a:endParaRPr>
          </a:p>
        </p:txBody>
      </p:sp>
      <p:sp>
        <p:nvSpPr>
          <p:cNvPr id="939" name="Google Shape;939;p56"/>
          <p:cNvSpPr/>
          <p:nvPr/>
        </p:nvSpPr>
        <p:spPr>
          <a:xfrm>
            <a:off x="1475314" y="1831067"/>
            <a:ext cx="9144000" cy="18258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DEPLOYABLE</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HPC: SLURM, PBS, LSF, SGE</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Cloud: Kubernetes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Hadoop/Spark: Yarn</a:t>
            </a:r>
            <a:endParaRPr sz="2100">
              <a:latin typeface="Trebuchet MS"/>
              <a:ea typeface="Trebuchet MS"/>
              <a:cs typeface="Trebuchet MS"/>
              <a:sym typeface="Trebuchet MS"/>
            </a:endParaRPr>
          </a:p>
        </p:txBody>
      </p:sp>
      <p:sp>
        <p:nvSpPr>
          <p:cNvPr id="940" name="Google Shape;940;p56"/>
          <p:cNvSpPr/>
          <p:nvPr/>
        </p:nvSpPr>
        <p:spPr>
          <a:xfrm>
            <a:off x="1475314" y="4161588"/>
            <a:ext cx="7091700" cy="16911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PYDATA NATIVE</a:t>
            </a:r>
            <a:endParaRPr sz="18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Migration: Built on top of NumPy, Pandas Scikit-Learn, etc</a:t>
            </a:r>
            <a:endParaRPr sz="2400" i="0" u="none" strike="noStrike" cap="none">
              <a:solidFill>
                <a:srgbClr val="5E5E5E"/>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Training: With the same API</a:t>
            </a:r>
            <a:endParaRPr sz="2100">
              <a:latin typeface="Trebuchet MS"/>
              <a:ea typeface="Trebuchet MS"/>
              <a:cs typeface="Trebuchet MS"/>
              <a:sym typeface="Trebuchet MS"/>
            </a:endParaRPr>
          </a:p>
        </p:txBody>
      </p:sp>
      <p:sp>
        <p:nvSpPr>
          <p:cNvPr id="941" name="Google Shape;941;p56"/>
          <p:cNvSpPr/>
          <p:nvPr/>
        </p:nvSpPr>
        <p:spPr>
          <a:xfrm>
            <a:off x="9144000" y="4161588"/>
            <a:ext cx="8546400" cy="20235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POPULAR</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Most Common parallelism framework today in the PyData and SciPy community </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Millions of monthly Downloads and Dozens of Integrations</a:t>
            </a:r>
            <a:endParaRPr sz="2100">
              <a:latin typeface="Trebuchet MS"/>
              <a:ea typeface="Trebuchet MS"/>
              <a:cs typeface="Trebuchet MS"/>
              <a:sym typeface="Trebuchet MS"/>
            </a:endParaRPr>
          </a:p>
        </p:txBody>
      </p:sp>
      <p:sp>
        <p:nvSpPr>
          <p:cNvPr id="942" name="Google Shape;942;p56"/>
          <p:cNvSpPr/>
          <p:nvPr/>
        </p:nvSpPr>
        <p:spPr>
          <a:xfrm>
            <a:off x="1475325" y="6476900"/>
            <a:ext cx="75297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943" name="Google Shape;943;p56"/>
          <p:cNvSpPr/>
          <p:nvPr/>
        </p:nvSpPr>
        <p:spPr>
          <a:xfrm>
            <a:off x="9299850" y="6477100"/>
            <a:ext cx="75129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944" name="Google Shape;944;p56"/>
          <p:cNvSpPr/>
          <p:nvPr/>
        </p:nvSpPr>
        <p:spPr>
          <a:xfrm>
            <a:off x="1785050" y="7205177"/>
            <a:ext cx="3317400" cy="13389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Pandas, Scikit-Learn, Numba and many more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Single CPU core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In-memory data</a:t>
            </a:r>
            <a:endParaRPr sz="1800" b="0" i="0" u="none" strike="noStrike" cap="none">
              <a:solidFill>
                <a:srgbClr val="FFFFFF"/>
              </a:solidFill>
              <a:latin typeface="Arial"/>
              <a:ea typeface="Arial"/>
              <a:cs typeface="Arial"/>
              <a:sym typeface="Arial"/>
            </a:endParaRPr>
          </a:p>
        </p:txBody>
      </p:sp>
      <p:sp>
        <p:nvSpPr>
          <p:cNvPr id="945" name="Google Shape;945;p56"/>
          <p:cNvSpPr/>
          <p:nvPr/>
        </p:nvSpPr>
        <p:spPr>
          <a:xfrm>
            <a:off x="1785050" y="6553301"/>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PYDATA</a:t>
            </a:r>
            <a:endParaRPr sz="2800" b="1" i="0" u="none" strike="noStrike" cap="none">
              <a:solidFill>
                <a:srgbClr val="76B900"/>
              </a:solidFill>
              <a:latin typeface="Trebuchet MS"/>
              <a:ea typeface="Trebuchet MS"/>
              <a:cs typeface="Trebuchet MS"/>
              <a:sym typeface="Trebuchet MS"/>
            </a:endParaRPr>
          </a:p>
        </p:txBody>
      </p:sp>
      <p:sp>
        <p:nvSpPr>
          <p:cNvPr id="946" name="Google Shape;946;p56"/>
          <p:cNvSpPr/>
          <p:nvPr/>
        </p:nvSpPr>
        <p:spPr>
          <a:xfrm>
            <a:off x="9592608" y="7153222"/>
            <a:ext cx="6647700" cy="15882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Multi-core and distributed PyData</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-&gt; Dask Array</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Pandas -&gt; Dask DataFrame</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Scikit-Learn -&gt; Dask-ML</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 -&gt; Dask Futures</a:t>
            </a:r>
            <a:endParaRPr sz="1800" b="0" i="0" u="none" strike="noStrike" cap="none">
              <a:solidFill>
                <a:srgbClr val="FFFFFF"/>
              </a:solidFill>
              <a:latin typeface="Arial"/>
              <a:ea typeface="Arial"/>
              <a:cs typeface="Arial"/>
              <a:sym typeface="Arial"/>
            </a:endParaRPr>
          </a:p>
        </p:txBody>
      </p:sp>
      <p:sp>
        <p:nvSpPr>
          <p:cNvPr id="947" name="Google Shape;947;p56"/>
          <p:cNvSpPr/>
          <p:nvPr/>
        </p:nvSpPr>
        <p:spPr>
          <a:xfrm>
            <a:off x="9605596" y="6538580"/>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DASK</a:t>
            </a:r>
            <a:endParaRPr sz="2800" b="1" i="0" u="none" strike="noStrike" cap="none">
              <a:solidFill>
                <a:srgbClr val="76B900"/>
              </a:solidFill>
              <a:latin typeface="Trebuchet MS"/>
              <a:ea typeface="Trebuchet MS"/>
              <a:cs typeface="Trebuchet MS"/>
              <a:sym typeface="Trebuchet MS"/>
            </a:endParaRPr>
          </a:p>
        </p:txBody>
      </p:sp>
      <p:pic>
        <p:nvPicPr>
          <p:cNvPr id="948" name="Google Shape;948;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66743" y="7852412"/>
            <a:ext cx="1163909" cy="484949"/>
          </a:xfrm>
          <a:prstGeom prst="rect">
            <a:avLst/>
          </a:prstGeom>
          <a:noFill/>
          <a:ln>
            <a:noFill/>
          </a:ln>
        </p:spPr>
      </p:pic>
      <p:pic>
        <p:nvPicPr>
          <p:cNvPr id="949" name="Google Shape;949;p5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219435" y="7013713"/>
            <a:ext cx="1361237" cy="539207"/>
          </a:xfrm>
          <a:prstGeom prst="rect">
            <a:avLst/>
          </a:prstGeom>
          <a:noFill/>
          <a:ln>
            <a:noFill/>
          </a:ln>
        </p:spPr>
      </p:pic>
      <p:pic>
        <p:nvPicPr>
          <p:cNvPr id="950" name="Google Shape;950;p56" descr="pandas-logo.pn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033361" y="6973167"/>
            <a:ext cx="705080" cy="553034"/>
          </a:xfrm>
          <a:prstGeom prst="rect">
            <a:avLst/>
          </a:prstGeom>
          <a:noFill/>
          <a:ln>
            <a:noFill/>
          </a:ln>
        </p:spPr>
      </p:pic>
      <p:pic>
        <p:nvPicPr>
          <p:cNvPr id="951" name="Google Shape;951;p56" descr="Scikit learn logo small.sv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270331" y="7829505"/>
            <a:ext cx="792828" cy="425243"/>
          </a:xfrm>
          <a:prstGeom prst="rect">
            <a:avLst/>
          </a:prstGeom>
          <a:noFill/>
          <a:ln>
            <a:noFill/>
          </a:ln>
        </p:spPr>
      </p:pic>
      <p:pic>
        <p:nvPicPr>
          <p:cNvPr id="952" name="Google Shape;952;p56" descr="Image result for numba logo"/>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240221" y="6983709"/>
            <a:ext cx="586926" cy="586926"/>
          </a:xfrm>
          <a:prstGeom prst="rect">
            <a:avLst/>
          </a:prstGeom>
          <a:noFill/>
          <a:ln>
            <a:noFill/>
          </a:ln>
        </p:spPr>
      </p:pic>
      <p:cxnSp>
        <p:nvCxnSpPr>
          <p:cNvPr id="953" name="Google Shape;953;p56"/>
          <p:cNvCxnSpPr/>
          <p:nvPr/>
        </p:nvCxnSpPr>
        <p:spPr>
          <a:xfrm>
            <a:off x="1475314" y="9108589"/>
            <a:ext cx="15337500" cy="0"/>
          </a:xfrm>
          <a:prstGeom prst="straightConnector1">
            <a:avLst/>
          </a:prstGeom>
          <a:noFill/>
          <a:ln w="9525" cap="flat" cmpd="sng">
            <a:solidFill>
              <a:srgbClr val="595959"/>
            </a:solidFill>
            <a:prstDash val="solid"/>
            <a:round/>
            <a:headEnd type="none" w="sm" len="sm"/>
            <a:tailEnd type="triangle" w="lg" len="lg"/>
          </a:ln>
        </p:spPr>
      </p:cxnSp>
      <p:sp>
        <p:nvSpPr>
          <p:cNvPr id="954" name="Google Shape;954;p56"/>
          <p:cNvSpPr txBox="1"/>
          <p:nvPr/>
        </p:nvSpPr>
        <p:spPr>
          <a:xfrm>
            <a:off x="6263175" y="9065507"/>
            <a:ext cx="5768100" cy="8466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sz="1800" b="0" i="0" u="none" strike="noStrike" cap="none">
              <a:solidFill>
                <a:srgbClr val="FFFFFF"/>
              </a:solidFill>
              <a:latin typeface="Arial"/>
              <a:ea typeface="Arial"/>
              <a:cs typeface="Arial"/>
              <a:sym typeface="Arial"/>
            </a:endParaRPr>
          </a:p>
        </p:txBody>
      </p:sp>
      <p:pic>
        <p:nvPicPr>
          <p:cNvPr id="955" name="Google Shape;955;p5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105543" y="7009999"/>
            <a:ext cx="3640300" cy="14716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57"/>
          <p:cNvSpPr txBox="1">
            <a:spLocks noGrp="1"/>
          </p:cNvSpPr>
          <p:nvPr>
            <p:ph type="body" idx="1"/>
          </p:nvPr>
        </p:nvSpPr>
        <p:spPr>
          <a:xfrm>
            <a:off x="861250" y="2971659"/>
            <a:ext cx="10214100" cy="6198300"/>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TCP sockets are slow!</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UCX provides uniform access to transports (TCP, InfiniBand, </a:t>
            </a:r>
            <a:br>
              <a:rPr lang="en-US"/>
            </a:br>
            <a:r>
              <a:rPr lang="en-US"/>
              <a:t>shared memory, NVLink)</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bindings for UCX (ucx-py)</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Will provide best communication performance, to Dask </a:t>
            </a:r>
            <a:br>
              <a:rPr lang="en-US"/>
            </a:br>
            <a:r>
              <a:rPr lang="en-US"/>
              <a:t>based on available hardware on nodes/cluster</a:t>
            </a:r>
            <a:endParaRPr/>
          </a:p>
          <a:p>
            <a:pPr marL="283111" lvl="0" indent="-283111" algn="l" rtl="0">
              <a:lnSpc>
                <a:spcPct val="90000"/>
              </a:lnSpc>
              <a:spcBef>
                <a:spcPts val="3000"/>
              </a:spcBef>
              <a:spcAft>
                <a:spcPts val="0"/>
              </a:spcAft>
              <a:buSzPts val="1920"/>
              <a:buChar char="▸"/>
            </a:pPr>
            <a:r>
              <a:rPr lang="en-US"/>
              <a:t>Easy to use!</a:t>
            </a:r>
            <a:endParaRPr/>
          </a:p>
        </p:txBody>
      </p:sp>
      <p:sp>
        <p:nvSpPr>
          <p:cNvPr id="962" name="Google Shape;962;p5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OpenUCX?</a:t>
            </a:r>
            <a:endParaRPr/>
          </a:p>
        </p:txBody>
      </p:sp>
      <p:sp>
        <p:nvSpPr>
          <p:cNvPr id="963" name="Google Shape;963;p5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964" name="Google Shape;964;p57"/>
          <p:cNvGrpSpPr/>
          <p:nvPr/>
        </p:nvGrpSpPr>
        <p:grpSpPr>
          <a:xfrm>
            <a:off x="1909589" y="7110464"/>
            <a:ext cx="7479257" cy="1245881"/>
            <a:chOff x="9925878" y="2310106"/>
            <a:chExt cx="7063900" cy="2358730"/>
          </a:xfrm>
        </p:grpSpPr>
        <p:sp>
          <p:nvSpPr>
            <p:cNvPr id="965" name="Google Shape;965;p5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966" name="Google Shape;966;p5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967" name="Google Shape;967;p57"/>
          <p:cNvSpPr txBox="1"/>
          <p:nvPr/>
        </p:nvSpPr>
        <p:spPr>
          <a:xfrm>
            <a:off x="2090388" y="724852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conda install -c conda-forge -c rapidsai \</a:t>
            </a:r>
            <a:endParaRPr sz="1600" b="0" i="0" u="none" strike="noStrike" cap="none">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  cudatoolkit=&lt;CUDA version&gt; ucx-proc=*=gpu ucx ucx-py </a:t>
            </a:r>
            <a:endParaRPr sz="1600" b="0" i="0" u="none" strike="noStrike" cap="none">
              <a:solidFill>
                <a:schemeClr val="accent4"/>
              </a:solidFill>
              <a:latin typeface="Courier New"/>
              <a:ea typeface="Courier New"/>
              <a:cs typeface="Courier New"/>
              <a:sym typeface="Courier New"/>
            </a:endParaRPr>
          </a:p>
        </p:txBody>
      </p:sp>
      <p:pic>
        <p:nvPicPr>
          <p:cNvPr id="968" name="Google Shape;968;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2700" y="7488300"/>
            <a:ext cx="1717750" cy="1723300"/>
          </a:xfrm>
          <a:prstGeom prst="rect">
            <a:avLst/>
          </a:prstGeom>
          <a:noFill/>
          <a:ln>
            <a:noFill/>
          </a:ln>
        </p:spPr>
      </p:pic>
      <p:pic>
        <p:nvPicPr>
          <p:cNvPr id="969" name="Google Shape;969;p57" descr="A screenshot of a cell phone&#10;&#10;Description generated with high confidence"/>
          <p:cNvPicPr preferRelativeResize="0"/>
          <p:nvPr/>
        </p:nvPicPr>
        <p:blipFill rotWithShape="1">
          <a:blip r:embed="rId4">
            <a:alphaModFix/>
          </a:blip>
          <a:srcRect/>
          <a:stretch/>
        </p:blipFill>
        <p:spPr>
          <a:xfrm>
            <a:off x="9739376" y="2975001"/>
            <a:ext cx="8146400" cy="6122050"/>
          </a:xfrm>
          <a:prstGeom prst="rect">
            <a:avLst/>
          </a:prstGeom>
          <a:noFill/>
          <a:ln>
            <a:noFill/>
          </a:ln>
        </p:spPr>
      </p:pic>
      <p:grpSp>
        <p:nvGrpSpPr>
          <p:cNvPr id="970" name="Google Shape;970;p57"/>
          <p:cNvGrpSpPr/>
          <p:nvPr/>
        </p:nvGrpSpPr>
        <p:grpSpPr>
          <a:xfrm>
            <a:off x="1909589" y="8457314"/>
            <a:ext cx="7479151" cy="1245813"/>
            <a:chOff x="9925878" y="2310106"/>
            <a:chExt cx="7063800" cy="2358600"/>
          </a:xfrm>
        </p:grpSpPr>
        <p:sp>
          <p:nvSpPr>
            <p:cNvPr id="971" name="Google Shape;971;p57"/>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972" name="Google Shape;972;p57"/>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
        <p:nvSpPr>
          <p:cNvPr id="973" name="Google Shape;973;p57"/>
          <p:cNvSpPr txBox="1"/>
          <p:nvPr/>
        </p:nvSpPr>
        <p:spPr>
          <a:xfrm>
            <a:off x="2090388" y="851917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cluster = LocalCUDACluster(protocol='ucx'</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enable_infiniband=True,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enable_nvlink=True)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client = Client(cluster)</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1600">
              <a:solidFill>
                <a:schemeClr val="accent4"/>
              </a:solidFill>
              <a:latin typeface="Courier New"/>
              <a:ea typeface="Courier New"/>
              <a:cs typeface="Courier New"/>
              <a:sym typeface="Courier New"/>
            </a:endParaRPr>
          </a:p>
        </p:txBody>
      </p:sp>
      <p:sp>
        <p:nvSpPr>
          <p:cNvPr id="974" name="Google Shape;974;p57"/>
          <p:cNvSpPr txBox="1"/>
          <p:nvPr/>
        </p:nvSpPr>
        <p:spPr>
          <a:xfrm>
            <a:off x="11644175" y="8910675"/>
            <a:ext cx="4336800" cy="7926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3000"/>
              </a:spcBef>
              <a:spcAft>
                <a:spcPts val="0"/>
              </a:spcAft>
              <a:buClr>
                <a:srgbClr val="76B900"/>
              </a:buClr>
              <a:buSzPts val="2900"/>
              <a:buFont typeface="Noto Sans Symbols"/>
              <a:buNone/>
            </a:pPr>
            <a:r>
              <a:rPr lang="en-US" sz="2000" b="0" i="0" u="none" strike="noStrike" cap="none">
                <a:solidFill>
                  <a:srgbClr val="868686"/>
                </a:solidFill>
                <a:latin typeface="Trebuchet MS"/>
                <a:ea typeface="Trebuchet MS"/>
                <a:cs typeface="Trebuchet MS"/>
                <a:sym typeface="Trebuchet MS"/>
              </a:rPr>
              <a:t>NVIDIA DGX-2 Inner join Benchmark</a:t>
            </a:r>
            <a:endParaRPr sz="2000" b="0" i="0" u="none" strike="noStrike" cap="none">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58"/>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81" name="Google Shape;981;p58"/>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82" name="Google Shape;982;p58"/>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a:solidFill>
                <a:schemeClr val="dk2"/>
              </a:solidFill>
              <a:latin typeface="Trebuchet MS"/>
              <a:ea typeface="Trebuchet MS"/>
              <a:cs typeface="Trebuchet MS"/>
              <a:sym typeface="Trebuchet MS"/>
            </a:endParaRPr>
          </a:p>
        </p:txBody>
      </p:sp>
      <p:sp>
        <p:nvSpPr>
          <p:cNvPr id="983" name="Google Shape;983;p58"/>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984" name="Google Shape;984;p58"/>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NetworkX,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985" name="Google Shape;985;p58"/>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pic>
        <p:nvPicPr>
          <p:cNvPr id="986" name="Google Shape;986;p5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70317" y="3666001"/>
            <a:ext cx="2951422" cy="1121790"/>
          </a:xfrm>
          <a:prstGeom prst="rect">
            <a:avLst/>
          </a:prstGeom>
          <a:noFill/>
          <a:ln>
            <a:noFill/>
          </a:ln>
        </p:spPr>
      </p:pic>
      <p:pic>
        <p:nvPicPr>
          <p:cNvPr id="987" name="Google Shape;987;p5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666743" y="7623811"/>
            <a:ext cx="1163908" cy="484949"/>
          </a:xfrm>
          <a:prstGeom prst="rect">
            <a:avLst/>
          </a:prstGeom>
          <a:noFill/>
          <a:ln>
            <a:noFill/>
          </a:ln>
        </p:spPr>
      </p:pic>
      <p:pic>
        <p:nvPicPr>
          <p:cNvPr id="988" name="Google Shape;988;p5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219435" y="6785113"/>
            <a:ext cx="1361238" cy="539206"/>
          </a:xfrm>
          <a:prstGeom prst="rect">
            <a:avLst/>
          </a:prstGeom>
          <a:noFill/>
          <a:ln>
            <a:noFill/>
          </a:ln>
        </p:spPr>
      </p:pic>
      <p:pic>
        <p:nvPicPr>
          <p:cNvPr id="989" name="Google Shape;989;p58" descr="pandas-logo.pn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033360" y="6744567"/>
            <a:ext cx="705080" cy="553033"/>
          </a:xfrm>
          <a:prstGeom prst="rect">
            <a:avLst/>
          </a:prstGeom>
          <a:noFill/>
          <a:ln>
            <a:noFill/>
          </a:ln>
        </p:spPr>
      </p:pic>
      <p:pic>
        <p:nvPicPr>
          <p:cNvPr id="990" name="Google Shape;990;p58" descr="Scikit learn logo small.svg"/>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270331" y="7600904"/>
            <a:ext cx="792828" cy="425243"/>
          </a:xfrm>
          <a:prstGeom prst="rect">
            <a:avLst/>
          </a:prstGeom>
          <a:noFill/>
          <a:ln>
            <a:noFill/>
          </a:ln>
        </p:spPr>
      </p:pic>
      <p:pic>
        <p:nvPicPr>
          <p:cNvPr id="991" name="Google Shape;991;p58" descr="Image result for numba logo"/>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240222" y="6755109"/>
            <a:ext cx="586926" cy="586926"/>
          </a:xfrm>
          <a:prstGeom prst="rect">
            <a:avLst/>
          </a:prstGeom>
          <a:noFill/>
          <a:ln>
            <a:noFill/>
          </a:ln>
        </p:spPr>
      </p:pic>
      <p:cxnSp>
        <p:nvCxnSpPr>
          <p:cNvPr id="992" name="Google Shape;992;p58"/>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993" name="Google Shape;993;p58"/>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sp>
        <p:nvSpPr>
          <p:cNvPr id="994" name="Google Shape;994;p5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Up with RAPIDS</a:t>
            </a:r>
            <a:endParaRPr/>
          </a:p>
        </p:txBody>
      </p:sp>
      <p:pic>
        <p:nvPicPr>
          <p:cNvPr id="995" name="Google Shape;995;p58"/>
          <p:cNvPicPr preferRelativeResize="0"/>
          <p:nvPr/>
        </p:nvPicPr>
        <p:blipFill>
          <a:blip r:embed="rId9">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59"/>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2" name="Google Shape;1002;p59"/>
          <p:cNvSpPr/>
          <p:nvPr/>
        </p:nvSpPr>
        <p:spPr>
          <a:xfrm>
            <a:off x="9299837" y="2616264"/>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3" name="Google Shape;1003;p59"/>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4" name="Google Shape;1004;p59"/>
          <p:cNvSpPr/>
          <p:nvPr/>
        </p:nvSpPr>
        <p:spPr>
          <a:xfrm>
            <a:off x="9299837" y="5932126"/>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5" name="Google Shape;1005;p59"/>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1006" name="Google Shape;1006;p59"/>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1007" name="Google Shape;1007;p59"/>
          <p:cNvSpPr/>
          <p:nvPr/>
        </p:nvSpPr>
        <p:spPr>
          <a:xfrm>
            <a:off x="9592607" y="3815978"/>
            <a:ext cx="6647789"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Multi-GPU</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On single Node (DGX)</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Or across a cluster</a:t>
            </a:r>
            <a:endParaRPr/>
          </a:p>
        </p:txBody>
      </p:sp>
      <p:sp>
        <p:nvSpPr>
          <p:cNvPr id="1008" name="Google Shape;1008;p59"/>
          <p:cNvSpPr/>
          <p:nvPr/>
        </p:nvSpPr>
        <p:spPr>
          <a:xfrm>
            <a:off x="9592607" y="2940538"/>
            <a:ext cx="6647789" cy="86793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 DASK </a:t>
            </a:r>
            <a:br>
              <a:rPr lang="en-US" sz="2800" b="1" i="0" u="none" strike="noStrike" cap="none">
                <a:solidFill>
                  <a:schemeClr val="lt2"/>
                </a:solidFill>
                <a:latin typeface="Trebuchet MS"/>
                <a:ea typeface="Trebuchet MS"/>
                <a:cs typeface="Trebuchet MS"/>
                <a:sym typeface="Trebuchet MS"/>
              </a:rPr>
            </a:br>
            <a:r>
              <a:rPr lang="en-US" sz="2800" b="1" i="0" u="none" strike="noStrike" cap="none">
                <a:solidFill>
                  <a:schemeClr val="lt2"/>
                </a:solidFill>
                <a:latin typeface="Trebuchet MS"/>
                <a:ea typeface="Trebuchet MS"/>
                <a:cs typeface="Trebuchet MS"/>
                <a:sym typeface="Trebuchet MS"/>
              </a:rPr>
              <a:t>WITH OPENUCX</a:t>
            </a:r>
            <a:endParaRPr sz="2800" b="1" i="0" u="none" strike="noStrike" cap="none">
              <a:solidFill>
                <a:schemeClr val="lt2"/>
              </a:solidFill>
              <a:latin typeface="Trebuchet MS"/>
              <a:ea typeface="Trebuchet MS"/>
              <a:cs typeface="Trebuchet MS"/>
              <a:sym typeface="Trebuchet MS"/>
            </a:endParaRPr>
          </a:p>
        </p:txBody>
      </p:sp>
      <p:sp>
        <p:nvSpPr>
          <p:cNvPr id="1009" name="Google Shape;1009;p59"/>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1010" name="Google Shape;1010;p59"/>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sp>
        <p:nvSpPr>
          <p:cNvPr id="1011" name="Google Shape;1011;p59"/>
          <p:cNvSpPr/>
          <p:nvPr/>
        </p:nvSpPr>
        <p:spPr>
          <a:xfrm>
            <a:off x="9592607" y="679473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Multi-core and distributed PyData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Dask Array</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Dask DataFrame</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Dask-ML</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 -&gt; Dask Futures</a:t>
            </a:r>
            <a:endParaRPr/>
          </a:p>
        </p:txBody>
      </p:sp>
      <p:sp>
        <p:nvSpPr>
          <p:cNvPr id="1012" name="Google Shape;1012;p59"/>
          <p:cNvSpPr/>
          <p:nvPr/>
        </p:nvSpPr>
        <p:spPr>
          <a:xfrm>
            <a:off x="9592607"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DASK</a:t>
            </a:r>
            <a:endParaRPr sz="2800" b="1" i="0" u="none" strike="noStrike" cap="none">
              <a:solidFill>
                <a:schemeClr val="lt2"/>
              </a:solidFill>
              <a:latin typeface="Trebuchet MS"/>
              <a:ea typeface="Trebuchet MS"/>
              <a:cs typeface="Trebuchet MS"/>
              <a:sym typeface="Trebuchet MS"/>
            </a:endParaRPr>
          </a:p>
        </p:txBody>
      </p:sp>
      <p:pic>
        <p:nvPicPr>
          <p:cNvPr id="1013" name="Google Shape;1013;p5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70317" y="3666001"/>
            <a:ext cx="2951422" cy="1121790"/>
          </a:xfrm>
          <a:prstGeom prst="rect">
            <a:avLst/>
          </a:prstGeom>
          <a:noFill/>
          <a:ln>
            <a:noFill/>
          </a:ln>
        </p:spPr>
      </p:pic>
      <p:pic>
        <p:nvPicPr>
          <p:cNvPr id="1014" name="Google Shape;1014;p5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062852" y="2823059"/>
            <a:ext cx="2192934" cy="833500"/>
          </a:xfrm>
          <a:prstGeom prst="rect">
            <a:avLst/>
          </a:prstGeom>
          <a:noFill/>
          <a:ln>
            <a:noFill/>
          </a:ln>
        </p:spPr>
      </p:pic>
      <p:pic>
        <p:nvPicPr>
          <p:cNvPr id="1015" name="Google Shape;1015;p5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666743" y="7623811"/>
            <a:ext cx="1163908" cy="484949"/>
          </a:xfrm>
          <a:prstGeom prst="rect">
            <a:avLst/>
          </a:prstGeom>
          <a:noFill/>
          <a:ln>
            <a:noFill/>
          </a:ln>
        </p:spPr>
      </p:pic>
      <p:pic>
        <p:nvPicPr>
          <p:cNvPr id="1016" name="Google Shape;1016;p5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219435" y="6785113"/>
            <a:ext cx="1361238" cy="539206"/>
          </a:xfrm>
          <a:prstGeom prst="rect">
            <a:avLst/>
          </a:prstGeom>
          <a:noFill/>
          <a:ln>
            <a:noFill/>
          </a:ln>
        </p:spPr>
      </p:pic>
      <p:pic>
        <p:nvPicPr>
          <p:cNvPr id="1017" name="Google Shape;1017;p59" descr="pandas-logo.png"/>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033360" y="6744567"/>
            <a:ext cx="705080" cy="553033"/>
          </a:xfrm>
          <a:prstGeom prst="rect">
            <a:avLst/>
          </a:prstGeom>
          <a:noFill/>
          <a:ln>
            <a:noFill/>
          </a:ln>
        </p:spPr>
      </p:pic>
      <p:pic>
        <p:nvPicPr>
          <p:cNvPr id="1018" name="Google Shape;1018;p59" descr="Scikit learn logo small.svg"/>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270331" y="7600904"/>
            <a:ext cx="792828" cy="425243"/>
          </a:xfrm>
          <a:prstGeom prst="rect">
            <a:avLst/>
          </a:prstGeom>
          <a:noFill/>
          <a:ln>
            <a:noFill/>
          </a:ln>
        </p:spPr>
      </p:pic>
      <p:pic>
        <p:nvPicPr>
          <p:cNvPr id="1019" name="Google Shape;1019;p59" descr="Image result for numba logo"/>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5240222" y="6755109"/>
            <a:ext cx="586926" cy="586926"/>
          </a:xfrm>
          <a:prstGeom prst="rect">
            <a:avLst/>
          </a:prstGeom>
          <a:noFill/>
          <a:ln>
            <a:noFill/>
          </a:ln>
        </p:spPr>
      </p:pic>
      <p:pic>
        <p:nvPicPr>
          <p:cNvPr id="1020" name="Google Shape;1020;p5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4756339" y="3710497"/>
            <a:ext cx="805959" cy="808558"/>
          </a:xfrm>
          <a:prstGeom prst="rect">
            <a:avLst/>
          </a:prstGeom>
          <a:noFill/>
          <a:ln>
            <a:noFill/>
          </a:ln>
        </p:spPr>
      </p:pic>
      <p:pic>
        <p:nvPicPr>
          <p:cNvPr id="1021" name="Google Shape;1021;p5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278052" y="4731128"/>
            <a:ext cx="1619548" cy="654710"/>
          </a:xfrm>
          <a:prstGeom prst="rect">
            <a:avLst/>
          </a:prstGeom>
          <a:noFill/>
          <a:ln>
            <a:noFill/>
          </a:ln>
        </p:spPr>
      </p:pic>
      <p:pic>
        <p:nvPicPr>
          <p:cNvPr id="1022" name="Google Shape;1022;p5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278052" y="7161123"/>
            <a:ext cx="1619548" cy="654710"/>
          </a:xfrm>
          <a:prstGeom prst="rect">
            <a:avLst/>
          </a:prstGeom>
          <a:noFill/>
          <a:ln>
            <a:noFill/>
          </a:ln>
        </p:spPr>
      </p:pic>
      <p:cxnSp>
        <p:nvCxnSpPr>
          <p:cNvPr id="1023" name="Google Shape;1023;p59"/>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1024" name="Google Shape;1024;p59"/>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cxnSp>
        <p:nvCxnSpPr>
          <p:cNvPr id="1025" name="Google Shape;1025;p59"/>
          <p:cNvCxnSpPr/>
          <p:nvPr/>
        </p:nvCxnSpPr>
        <p:spPr>
          <a:xfrm>
            <a:off x="1475314" y="9108590"/>
            <a:ext cx="15337372" cy="0"/>
          </a:xfrm>
          <a:prstGeom prst="straightConnector1">
            <a:avLst/>
          </a:prstGeom>
          <a:noFill/>
          <a:ln w="9525" cap="flat" cmpd="sng">
            <a:solidFill>
              <a:srgbClr val="595959"/>
            </a:solidFill>
            <a:prstDash val="solid"/>
            <a:round/>
            <a:headEnd type="none" w="sm" len="sm"/>
            <a:tailEnd type="triangle" w="lg" len="lg"/>
          </a:ln>
        </p:spPr>
      </p:cxnSp>
      <p:sp>
        <p:nvSpPr>
          <p:cNvPr id="1026" name="Google Shape;1026;p59"/>
          <p:cNvSpPr txBox="1"/>
          <p:nvPr/>
        </p:nvSpPr>
        <p:spPr>
          <a:xfrm>
            <a:off x="6263175" y="9065506"/>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a:p>
        </p:txBody>
      </p:sp>
      <p:sp>
        <p:nvSpPr>
          <p:cNvPr id="1027" name="Google Shape;1027;p5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Out with RAPIDS + Dask with OpenUCX</a:t>
            </a:r>
            <a:endParaRPr/>
          </a:p>
        </p:txBody>
      </p:sp>
      <p:pic>
        <p:nvPicPr>
          <p:cNvPr id="1028" name="Google Shape;1028;p59"/>
          <p:cNvPicPr preferRelativeResize="0"/>
          <p:nvPr/>
        </p:nvPicPr>
        <p:blipFill>
          <a:blip r:embed="rId12">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6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cuDF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cxnSp>
        <p:nvCxnSpPr>
          <p:cNvPr id="1039" name="Google Shape;1039;p6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040" name="Google Shape;1040;p6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041" name="Google Shape;1041;p6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042" name="Google Shape;1042;p6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043" name="Google Shape;1043;p6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44" name="Google Shape;1044;p6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45" name="Google Shape;1045;p6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46" name="Google Shape;1046;p6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47" name="Google Shape;1047;p6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48" name="Google Shape;1048;p6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49" name="Google Shape;1049;p6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50" name="Google Shape;1050;p6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51" name="Google Shape;1051;p6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52" name="Google Shape;1052;p6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53" name="Google Shape;1053;p6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54" name="Google Shape;1054;p6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55" name="Google Shape;1055;p6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28109" y="7988850"/>
            <a:ext cx="1226463" cy="561140"/>
          </a:xfrm>
          <a:prstGeom prst="rect">
            <a:avLst/>
          </a:prstGeom>
          <a:noFill/>
          <a:ln>
            <a:noFill/>
          </a:ln>
        </p:spPr>
      </p:pic>
      <p:cxnSp>
        <p:nvCxnSpPr>
          <p:cNvPr id="1056" name="Google Shape;1056;p6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57" name="Google Shape;1057;p6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058" name="Google Shape;1058;p6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Data Wrangling and Feature Engineering</a:t>
            </a:r>
            <a:endParaRPr/>
          </a:p>
        </p:txBody>
      </p:sp>
      <p:sp>
        <p:nvSpPr>
          <p:cNvPr id="1059" name="Google Shape;1059;p61"/>
          <p:cNvSpPr/>
          <p:nvPr/>
        </p:nvSpPr>
        <p:spPr>
          <a:xfrm>
            <a:off x="1391531" y="2855128"/>
            <a:ext cx="150297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060" name="Google Shape;1060;p6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62"/>
          <p:cNvPicPr preferRelativeResize="0"/>
          <p:nvPr/>
        </p:nvPicPr>
        <p:blipFill rotWithShape="1">
          <a:blip r:embed="rId3">
            <a:alphaModFix/>
          </a:blip>
          <a:srcRect/>
          <a:stretch/>
        </p:blipFill>
        <p:spPr>
          <a:xfrm>
            <a:off x="677334" y="3306517"/>
            <a:ext cx="16933333" cy="5555173"/>
          </a:xfrm>
          <a:prstGeom prst="rect">
            <a:avLst/>
          </a:prstGeom>
          <a:noFill/>
          <a:ln>
            <a:noFill/>
          </a:ln>
        </p:spPr>
      </p:pic>
      <p:sp>
        <p:nvSpPr>
          <p:cNvPr id="1067" name="Google Shape;1067;p6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GPU-Accelerated ETL</a:t>
            </a:r>
            <a:endParaRPr/>
          </a:p>
        </p:txBody>
      </p:sp>
      <p:sp>
        <p:nvSpPr>
          <p:cNvPr id="1068" name="Google Shape;1068;p6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marL="0" lvl="0" indent="0" algn="ctr" rtl="0">
              <a:lnSpc>
                <a:spcPct val="90000"/>
              </a:lnSpc>
              <a:spcBef>
                <a:spcPts val="3000"/>
              </a:spcBef>
              <a:spcAft>
                <a:spcPts val="0"/>
              </a:spcAft>
              <a:buSzPts val="3000"/>
              <a:buFont typeface="Trebuchet M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63"/>
          <p:cNvSpPr txBox="1"/>
          <p:nvPr/>
        </p:nvSpPr>
        <p:spPr>
          <a:xfrm>
            <a:off x="11103228" y="3568700"/>
            <a:ext cx="2691122" cy="154701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Pandas</a:t>
            </a:r>
            <a:endParaRPr sz="2400" b="0" i="0" u="none" strike="noStrike" cap="none">
              <a:solidFill>
                <a:srgbClr val="4D4D4D"/>
              </a:solidFill>
              <a:latin typeface="Trebuchet MS"/>
              <a:ea typeface="Trebuchet MS"/>
              <a:cs typeface="Trebuchet MS"/>
              <a:sym typeface="Trebuchet MS"/>
            </a:endParaRPr>
          </a:p>
        </p:txBody>
      </p:sp>
      <p:sp>
        <p:nvSpPr>
          <p:cNvPr id="1074" name="Google Shape;1074;p63"/>
          <p:cNvSpPr txBox="1"/>
          <p:nvPr/>
        </p:nvSpPr>
        <p:spPr>
          <a:xfrm>
            <a:off x="11101067" y="6648682"/>
            <a:ext cx="2688336" cy="154703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Cub</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Jitify</a:t>
            </a:r>
            <a:endParaRPr sz="2400" b="0" i="0" u="none" strike="noStrike" cap="none">
              <a:solidFill>
                <a:srgbClr val="4D4D4D"/>
              </a:solidFill>
              <a:latin typeface="Trebuchet MS"/>
              <a:ea typeface="Trebuchet MS"/>
              <a:cs typeface="Trebuchet MS"/>
              <a:sym typeface="Trebuchet MS"/>
            </a:endParaRPr>
          </a:p>
        </p:txBody>
      </p:sp>
      <p:sp>
        <p:nvSpPr>
          <p:cNvPr id="1075" name="Google Shape;1075;p63"/>
          <p:cNvSpPr/>
          <p:nvPr/>
        </p:nvSpPr>
        <p:spPr>
          <a:xfrm>
            <a:off x="4531976" y="3568700"/>
            <a:ext cx="3746950"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076" name="Google Shape;1076;p63"/>
          <p:cNvSpPr/>
          <p:nvPr/>
        </p:nvSpPr>
        <p:spPr>
          <a:xfrm>
            <a:off x="4531976" y="4595361"/>
            <a:ext cx="3746950" cy="860500"/>
          </a:xfrm>
          <a:prstGeom prst="rect">
            <a:avLst/>
          </a:prstGeom>
          <a:solidFill>
            <a:srgbClr val="229FA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077" name="Google Shape;1077;p63"/>
          <p:cNvSpPr/>
          <p:nvPr/>
        </p:nvSpPr>
        <p:spPr>
          <a:xfrm>
            <a:off x="4531976" y="5622022"/>
            <a:ext cx="3746950" cy="860500"/>
          </a:xfrm>
          <a:prstGeom prst="rect">
            <a:avLst/>
          </a:prstGeom>
          <a:solidFill>
            <a:srgbClr val="7400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 </a:t>
            </a:r>
            <a:endParaRPr sz="2400" b="0" i="0" u="none" strike="noStrike" cap="none">
              <a:solidFill>
                <a:srgbClr val="FFFFFF"/>
              </a:solidFill>
              <a:latin typeface="Trebuchet MS"/>
              <a:ea typeface="Trebuchet MS"/>
              <a:cs typeface="Trebuchet MS"/>
              <a:sym typeface="Trebuchet MS"/>
            </a:endParaRPr>
          </a:p>
        </p:txBody>
      </p:sp>
      <p:sp>
        <p:nvSpPr>
          <p:cNvPr id="1078" name="Google Shape;1078;p63"/>
          <p:cNvSpPr/>
          <p:nvPr/>
        </p:nvSpPr>
        <p:spPr>
          <a:xfrm>
            <a:off x="4531749" y="6648682"/>
            <a:ext cx="3746950" cy="860500"/>
          </a:xfrm>
          <a:prstGeom prst="rect">
            <a:avLst/>
          </a:prstGeom>
          <a:solidFill>
            <a:srgbClr val="878787"/>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079" name="Google Shape;1079;p63"/>
          <p:cNvSpPr/>
          <p:nvPr/>
        </p:nvSpPr>
        <p:spPr>
          <a:xfrm>
            <a:off x="4531913" y="7675342"/>
            <a:ext cx="3746950"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cxnSp>
        <p:nvCxnSpPr>
          <p:cNvPr id="1080" name="Google Shape;1080;p63"/>
          <p:cNvCxnSpPr/>
          <p:nvPr/>
        </p:nvCxnSpPr>
        <p:spPr>
          <a:xfrm>
            <a:off x="8631011" y="3996040"/>
            <a:ext cx="2152650" cy="0"/>
          </a:xfrm>
          <a:prstGeom prst="straightConnector1">
            <a:avLst/>
          </a:prstGeom>
          <a:noFill/>
          <a:ln w="31750" cap="flat" cmpd="sng">
            <a:solidFill>
              <a:schemeClr val="accent4"/>
            </a:solidFill>
            <a:prstDash val="solid"/>
            <a:round/>
            <a:headEnd type="none" w="sm" len="sm"/>
            <a:tailEnd type="triangle" w="med" len="med"/>
          </a:ln>
        </p:spPr>
      </p:cxnSp>
      <p:cxnSp>
        <p:nvCxnSpPr>
          <p:cNvPr id="1081" name="Google Shape;1081;p63"/>
          <p:cNvCxnSpPr/>
          <p:nvPr/>
        </p:nvCxnSpPr>
        <p:spPr>
          <a:xfrm>
            <a:off x="8631011" y="7072843"/>
            <a:ext cx="2152650" cy="0"/>
          </a:xfrm>
          <a:prstGeom prst="straightConnector1">
            <a:avLst/>
          </a:prstGeom>
          <a:noFill/>
          <a:ln w="31750" cap="flat" cmpd="sng">
            <a:solidFill>
              <a:schemeClr val="accent4"/>
            </a:solidFill>
            <a:prstDash val="solid"/>
            <a:round/>
            <a:headEnd type="none" w="sm" len="sm"/>
            <a:tailEnd type="triangle" w="med" len="med"/>
          </a:ln>
        </p:spPr>
      </p:cxnSp>
      <p:sp>
        <p:nvSpPr>
          <p:cNvPr id="1082" name="Google Shape;1082;p6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790731" y="6226657"/>
            <a:ext cx="1164888" cy="807808"/>
          </a:xfrm>
          <a:prstGeom prst="rect">
            <a:avLst/>
          </a:prstGeom>
          <a:noFill/>
          <a:ln>
            <a:noFill/>
          </a:ln>
        </p:spPr>
      </p:pic>
      <p:pic>
        <p:nvPicPr>
          <p:cNvPr id="1089" name="Google Shape;1089;p6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437705" y="6264869"/>
            <a:ext cx="650594" cy="731378"/>
          </a:xfrm>
          <a:prstGeom prst="rect">
            <a:avLst/>
          </a:prstGeom>
          <a:noFill/>
          <a:ln>
            <a:noFill/>
          </a:ln>
        </p:spPr>
      </p:pic>
      <p:sp>
        <p:nvSpPr>
          <p:cNvPr id="1090" name="Google Shape;1090;p6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91" name="Google Shape;1091;p64"/>
          <p:cNvSpPr txBox="1">
            <a:spLocks noGrp="1"/>
          </p:cNvSpPr>
          <p:nvPr>
            <p:ph type="body" idx="1"/>
          </p:nvPr>
        </p:nvSpPr>
        <p:spPr>
          <a:xfrm>
            <a:off x="861250" y="3505059"/>
            <a:ext cx="79218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CUDA C++ LIBRARY</a:t>
            </a:r>
            <a:endParaRPr/>
          </a:p>
          <a:p>
            <a:pPr marL="283110" lvl="0" indent="-283110" algn="l" rtl="0">
              <a:lnSpc>
                <a:spcPct val="90000"/>
              </a:lnSpc>
              <a:spcBef>
                <a:spcPts val="3000"/>
              </a:spcBef>
              <a:spcAft>
                <a:spcPts val="0"/>
              </a:spcAft>
              <a:buSzPts val="1920"/>
              <a:buChar char="▸"/>
            </a:pPr>
            <a:r>
              <a:rPr lang="en-US"/>
              <a:t>Table (dataframe) and column types and algorithms</a:t>
            </a:r>
            <a:endParaRPr/>
          </a:p>
          <a:p>
            <a:pPr marL="283110" lvl="0" indent="-283110" algn="l" rtl="0">
              <a:lnSpc>
                <a:spcPct val="90000"/>
              </a:lnSpc>
              <a:spcBef>
                <a:spcPts val="3000"/>
              </a:spcBef>
              <a:spcAft>
                <a:spcPts val="0"/>
              </a:spcAft>
              <a:buSzPts val="1920"/>
              <a:buChar char="▸"/>
            </a:pPr>
            <a:r>
              <a:rPr lang="en-US"/>
              <a:t>CUDA kernels for sorting, join, groupby, reductions, partitioning, elementwise operations, etc.</a:t>
            </a:r>
            <a:endParaRPr/>
          </a:p>
          <a:p>
            <a:pPr marL="283110" lvl="0" indent="-283110" algn="l" rtl="0">
              <a:lnSpc>
                <a:spcPct val="90000"/>
              </a:lnSpc>
              <a:spcBef>
                <a:spcPts val="3000"/>
              </a:spcBef>
              <a:spcAft>
                <a:spcPts val="0"/>
              </a:spcAft>
              <a:buSzPts val="1920"/>
              <a:buChar char="▸"/>
            </a:pPr>
            <a:r>
              <a:rPr lang="en-US"/>
              <a:t>Optimized GPU implementations for strings, timestamps, numeric types (more coming)</a:t>
            </a:r>
            <a:endParaRPr/>
          </a:p>
          <a:p>
            <a:pPr marL="283110" lvl="0" indent="-283110" algn="l" rtl="0">
              <a:lnSpc>
                <a:spcPct val="90000"/>
              </a:lnSpc>
              <a:spcBef>
                <a:spcPts val="3000"/>
              </a:spcBef>
              <a:spcAft>
                <a:spcPts val="0"/>
              </a:spcAft>
              <a:buSzPts val="1920"/>
              <a:buChar char="▸"/>
            </a:pPr>
            <a:r>
              <a:rPr lang="en-US"/>
              <a:t>Primitives for scalable distributed ETL</a:t>
            </a:r>
            <a:endParaRPr/>
          </a:p>
        </p:txBody>
      </p:sp>
      <p:sp>
        <p:nvSpPr>
          <p:cNvPr id="1092" name="Google Shape;1092;p6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libcuDF is…</a:t>
            </a:r>
            <a:endParaRPr/>
          </a:p>
          <a:p>
            <a:pPr marL="0" lvl="0" indent="0" algn="ctr" rtl="0">
              <a:lnSpc>
                <a:spcPct val="90000"/>
              </a:lnSpc>
              <a:spcBef>
                <a:spcPts val="3000"/>
              </a:spcBef>
              <a:spcAft>
                <a:spcPts val="0"/>
              </a:spcAft>
              <a:buSzPts val="3000"/>
              <a:buFont typeface="Trebuchet MS"/>
              <a:buNone/>
            </a:pPr>
            <a:endParaRPr/>
          </a:p>
        </p:txBody>
      </p:sp>
      <p:pic>
        <p:nvPicPr>
          <p:cNvPr id="1093" name="Google Shape;1093;p6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638499" y="6269361"/>
            <a:ext cx="2096772" cy="722394"/>
          </a:xfrm>
          <a:prstGeom prst="rect">
            <a:avLst/>
          </a:prstGeom>
          <a:noFill/>
          <a:ln>
            <a:noFill/>
          </a:ln>
        </p:spPr>
      </p:pic>
      <p:grpSp>
        <p:nvGrpSpPr>
          <p:cNvPr id="1094" name="Google Shape;1094;p64"/>
          <p:cNvGrpSpPr/>
          <p:nvPr/>
        </p:nvGrpSpPr>
        <p:grpSpPr>
          <a:xfrm>
            <a:off x="9925878" y="3635833"/>
            <a:ext cx="7063800" cy="2358600"/>
            <a:chOff x="9925878" y="2310106"/>
            <a:chExt cx="7063800" cy="2358600"/>
          </a:xfrm>
        </p:grpSpPr>
        <p:sp>
          <p:nvSpPr>
            <p:cNvPr id="1095" name="Google Shape;1095;p64"/>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1096" name="Google Shape;1096;p64"/>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8"/>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71" name="Google Shape;171;p38"/>
          <p:cNvCxnSpPr/>
          <p:nvPr/>
        </p:nvCxnSpPr>
        <p:spPr>
          <a:xfrm rot="-5400000">
            <a:off x="11502340"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72" name="Google Shape;172;p38"/>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73" name="Google Shape;173;p38"/>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74" name="Google Shape;174;p38"/>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75" name="Google Shape;175;p38"/>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76" name="Google Shape;176;p38"/>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77" name="Google Shape;177;p38"/>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78" name="Google Shape;178;p38"/>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79" name="Google Shape;179;p38"/>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lang="en-US" sz="1800" b="0" i="0" u="none" strike="noStrike" cap="non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80" name="Google Shape;180;p38"/>
          <p:cNvCxnSpPr/>
          <p:nvPr/>
        </p:nvCxnSpPr>
        <p:spPr>
          <a:xfrm rot="-5400000">
            <a:off x="14226838"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81" name="Google Shape;181;p38"/>
          <p:cNvCxnSpPr/>
          <p:nvPr/>
        </p:nvCxnSpPr>
        <p:spPr>
          <a:xfrm rot="-5400000">
            <a:off x="8781682"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82" name="Google Shape;182;p38"/>
          <p:cNvCxnSpPr/>
          <p:nvPr/>
        </p:nvCxnSpPr>
        <p:spPr>
          <a:xfrm rot="-5400000">
            <a:off x="6061025"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83" name="Google Shape;183;p38"/>
          <p:cNvCxnSpPr/>
          <p:nvPr/>
        </p:nvCxnSpPr>
        <p:spPr>
          <a:xfrm rot="-5400000">
            <a:off x="3340365"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84" name="Google Shape;184;p38"/>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85" name="Google Shape;185;p38"/>
          <p:cNvCxnSpPr>
            <a:stCxn id="173" idx="0"/>
            <a:endCxn id="172" idx="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186" name="Google Shape;186;p38"/>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87" name="Google Shape;187;p38"/>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				       										</a:t>
            </a:r>
            <a:r>
              <a:rPr lang="en-US" sz="2000" b="0" i="0" u="none" strike="noStrike" cap="none">
                <a:solidFill>
                  <a:srgbClr val="3F3F3F"/>
                </a:solidFill>
                <a:latin typeface="Trebuchet MS"/>
                <a:ea typeface="Trebuchet MS"/>
                <a:cs typeface="Trebuchet MS"/>
                <a:sym typeface="Trebuchet MS"/>
              </a:rPr>
              <a:t>GPU Memory</a:t>
            </a:r>
            <a:endParaRPr sz="3888" b="0" i="0" u="none" strike="noStrike" cap="none">
              <a:solidFill>
                <a:srgbClr val="3F3F3F"/>
              </a:solidFill>
              <a:latin typeface="Arial"/>
              <a:ea typeface="Arial"/>
              <a:cs typeface="Arial"/>
              <a:sym typeface="Arial"/>
            </a:endParaRPr>
          </a:p>
        </p:txBody>
      </p:sp>
      <p:pic>
        <p:nvPicPr>
          <p:cNvPr id="188" name="Google Shape;188;p3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82947" y="7983800"/>
            <a:ext cx="1226463" cy="561140"/>
          </a:xfrm>
          <a:prstGeom prst="rect">
            <a:avLst/>
          </a:prstGeom>
          <a:noFill/>
          <a:ln>
            <a:noFill/>
          </a:ln>
        </p:spPr>
      </p:pic>
      <p:sp>
        <p:nvSpPr>
          <p:cNvPr id="189" name="Google Shape;189;p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90" name="Google Shape;190;p3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103" name="Google Shape;1103;p65"/>
          <p:cNvSpPr txBox="1">
            <a:spLocks noGrp="1"/>
          </p:cNvSpPr>
          <p:nvPr>
            <p:ph type="body" idx="1"/>
          </p:nvPr>
        </p:nvSpPr>
        <p:spPr>
          <a:xfrm>
            <a:off x="861250" y="3505059"/>
            <a:ext cx="693521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PYTHON LIBRARY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1104" name="Google Shape;1104;p6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a:t>
            </a:r>
            <a:endParaRPr/>
          </a:p>
        </p:txBody>
      </p:sp>
      <p:grpSp>
        <p:nvGrpSpPr>
          <p:cNvPr id="1105" name="Google Shape;1105;p65"/>
          <p:cNvGrpSpPr/>
          <p:nvPr/>
        </p:nvGrpSpPr>
        <p:grpSpPr>
          <a:xfrm>
            <a:off x="8423855" y="3505118"/>
            <a:ext cx="8908614" cy="5721321"/>
            <a:chOff x="9231087" y="3310758"/>
            <a:chExt cx="8100949" cy="5202620"/>
          </a:xfrm>
        </p:grpSpPr>
        <p:grpSp>
          <p:nvGrpSpPr>
            <p:cNvPr id="1106" name="Google Shape;1106;p65"/>
            <p:cNvGrpSpPr/>
            <p:nvPr/>
          </p:nvGrpSpPr>
          <p:grpSpPr>
            <a:xfrm>
              <a:off x="9231087" y="3310758"/>
              <a:ext cx="8095379" cy="5202620"/>
              <a:chOff x="225423" y="1708925"/>
              <a:chExt cx="5514416" cy="3543924"/>
            </a:xfrm>
          </p:grpSpPr>
          <p:pic>
            <p:nvPicPr>
              <p:cNvPr id="1107" name="Google Shape;1107;p6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25423" y="1708925"/>
                <a:ext cx="5514416" cy="2298186"/>
              </a:xfrm>
              <a:prstGeom prst="rect">
                <a:avLst/>
              </a:prstGeom>
              <a:noFill/>
              <a:ln>
                <a:noFill/>
              </a:ln>
            </p:spPr>
          </p:pic>
          <p:pic>
            <p:nvPicPr>
              <p:cNvPr id="1108" name="Google Shape;1108;p6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25423" y="4007098"/>
                <a:ext cx="5514416" cy="1245751"/>
              </a:xfrm>
              <a:prstGeom prst="rect">
                <a:avLst/>
              </a:prstGeom>
              <a:noFill/>
              <a:ln>
                <a:noFill/>
              </a:ln>
            </p:spPr>
          </p:pic>
        </p:grpSp>
        <p:cxnSp>
          <p:nvCxnSpPr>
            <p:cNvPr id="1109" name="Google Shape;1109;p65"/>
            <p:cNvCxnSpPr/>
            <p:nvPr/>
          </p:nvCxnSpPr>
          <p:spPr>
            <a:xfrm>
              <a:off x="9862457" y="3340056"/>
              <a:ext cx="7469579" cy="0"/>
            </a:xfrm>
            <a:prstGeom prst="straightConnector1">
              <a:avLst/>
            </a:prstGeom>
            <a:noFill/>
            <a:ln w="31750" cap="flat" cmpd="sng">
              <a:solidFill>
                <a:schemeClr val="lt2"/>
              </a:solidFill>
              <a:prstDash val="solid"/>
              <a:round/>
              <a:headEnd type="none" w="sm" len="sm"/>
              <a:tailEnd type="none" w="sm" len="sm"/>
            </a:ln>
          </p:spPr>
        </p:cxnSp>
        <p:cxnSp>
          <p:nvCxnSpPr>
            <p:cNvPr id="1110" name="Google Shape;1110;p65"/>
            <p:cNvCxnSpPr/>
            <p:nvPr/>
          </p:nvCxnSpPr>
          <p:spPr>
            <a:xfrm>
              <a:off x="9862457" y="3873456"/>
              <a:ext cx="7469579" cy="0"/>
            </a:xfrm>
            <a:prstGeom prst="straightConnector1">
              <a:avLst/>
            </a:prstGeom>
            <a:noFill/>
            <a:ln w="31750" cap="flat" cmpd="sng">
              <a:solidFill>
                <a:schemeClr val="lt2"/>
              </a:solidFill>
              <a:prstDash val="solid"/>
              <a:round/>
              <a:headEnd type="none" w="sm" len="sm"/>
              <a:tailEnd type="none" w="sm" len="sm"/>
            </a:ln>
          </p:spPr>
        </p:cxnSp>
        <p:cxnSp>
          <p:nvCxnSpPr>
            <p:cNvPr id="1111" name="Google Shape;1111;p65"/>
            <p:cNvCxnSpPr/>
            <p:nvPr/>
          </p:nvCxnSpPr>
          <p:spPr>
            <a:xfrm>
              <a:off x="9862457" y="6758170"/>
              <a:ext cx="7469579" cy="0"/>
            </a:xfrm>
            <a:prstGeom prst="straightConnector1">
              <a:avLst/>
            </a:prstGeom>
            <a:noFill/>
            <a:ln w="31750" cap="flat" cmpd="sng">
              <a:solidFill>
                <a:schemeClr val="lt2"/>
              </a:solidFill>
              <a:prstDash val="solid"/>
              <a:round/>
              <a:headEnd type="none" w="sm" len="sm"/>
              <a:tailEnd type="none" w="sm" len="sm"/>
            </a:ln>
          </p:spPr>
        </p:cxnSp>
        <p:cxnSp>
          <p:nvCxnSpPr>
            <p:cNvPr id="1112" name="Google Shape;1112;p65"/>
            <p:cNvCxnSpPr/>
            <p:nvPr/>
          </p:nvCxnSpPr>
          <p:spPr>
            <a:xfrm>
              <a:off x="9862457" y="7433084"/>
              <a:ext cx="746957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cxnSp>
        <p:nvCxnSpPr>
          <p:cNvPr id="1118" name="Google Shape;1118;p66"/>
          <p:cNvCxnSpPr/>
          <p:nvPr/>
        </p:nvCxnSpPr>
        <p:spPr>
          <a:xfrm>
            <a:off x="10364992" y="5634600"/>
            <a:ext cx="6467700" cy="0"/>
          </a:xfrm>
          <a:prstGeom prst="straightConnector1">
            <a:avLst/>
          </a:prstGeom>
          <a:noFill/>
          <a:ln w="12700" cap="flat" cmpd="sng">
            <a:solidFill>
              <a:srgbClr val="B3B3B3"/>
            </a:solidFill>
            <a:prstDash val="solid"/>
            <a:round/>
            <a:headEnd type="none" w="sm" len="sm"/>
            <a:tailEnd type="none" w="sm" len="sm"/>
          </a:ln>
        </p:spPr>
      </p:cxnSp>
      <p:sp>
        <p:nvSpPr>
          <p:cNvPr id="1119" name="Google Shape;1119;p66"/>
          <p:cNvSpPr txBox="1">
            <a:spLocks noGrp="1"/>
          </p:cNvSpPr>
          <p:nvPr>
            <p:ph type="title"/>
          </p:nvPr>
        </p:nvSpPr>
        <p:spPr>
          <a:xfrm>
            <a:off x="830580" y="1229044"/>
            <a:ext cx="16626841" cy="984885"/>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None/>
            </a:pPr>
            <a:r>
              <a:rPr lang="en-US"/>
              <a:t>Benchmarks: Single-GPU Speedup vs. Pandas</a:t>
            </a:r>
            <a:endParaRPr>
              <a:solidFill>
                <a:srgbClr val="4C4C4C"/>
              </a:solidFill>
            </a:endParaRPr>
          </a:p>
        </p:txBody>
      </p:sp>
      <p:sp>
        <p:nvSpPr>
          <p:cNvPr id="1120" name="Google Shape;1120;p66"/>
          <p:cNvSpPr txBox="1">
            <a:spLocks noGrp="1"/>
          </p:cNvSpPr>
          <p:nvPr>
            <p:ph type="body" idx="1"/>
          </p:nvPr>
        </p:nvSpPr>
        <p:spPr>
          <a:xfrm>
            <a:off x="883325" y="3347400"/>
            <a:ext cx="7596900" cy="2516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cuDF</a:t>
            </a:r>
            <a:r>
              <a:rPr lang="en-US" dirty="0"/>
              <a:t> v0.13, Pandas 0.25.3</a:t>
            </a:r>
            <a:endParaRPr dirty="0"/>
          </a:p>
          <a:p>
            <a:pPr marL="283111" lvl="0" indent="-283111" algn="l" rtl="0">
              <a:spcBef>
                <a:spcPts val="3000"/>
              </a:spcBef>
              <a:spcAft>
                <a:spcPts val="0"/>
              </a:spcAft>
              <a:buClr>
                <a:schemeClr val="lt2"/>
              </a:buClr>
              <a:buSzPts val="1920"/>
              <a:buFont typeface="Noto Sans Symbols"/>
              <a:buChar char="▸"/>
            </a:pPr>
            <a:r>
              <a:rPr lang="en-US" dirty="0"/>
              <a:t>Running on NVIDIA DGX-1:</a:t>
            </a:r>
            <a:endParaRPr dirty="0"/>
          </a:p>
          <a:p>
            <a:pPr marL="1240920" lvl="1" indent="-288401" algn="l" rtl="0">
              <a:spcBef>
                <a:spcPts val="3000"/>
              </a:spcBef>
              <a:spcAft>
                <a:spcPts val="0"/>
              </a:spcAft>
              <a:buSzPts val="1600"/>
              <a:buChar char="▸"/>
            </a:pPr>
            <a:r>
              <a:rPr lang="en-US" dirty="0"/>
              <a:t>GPU: NVIDIA Tesla V100 32GB</a:t>
            </a:r>
            <a:endParaRPr dirty="0"/>
          </a:p>
          <a:p>
            <a:pPr marL="1240920" lvl="1" indent="-288401" algn="l" rtl="0">
              <a:spcBef>
                <a:spcPts val="3000"/>
              </a:spcBef>
              <a:spcAft>
                <a:spcPts val="0"/>
              </a:spcAft>
              <a:buSzPts val="1600"/>
              <a:buChar char="▸"/>
            </a:pPr>
            <a:r>
              <a:rPr lang="en-US" dirty="0"/>
              <a:t>CPU: Intel(R) Xeon(R) CPU E5-2698 v4 @ 2.20GHz</a:t>
            </a:r>
            <a:endParaRPr dirty="0"/>
          </a:p>
          <a:p>
            <a:pPr marL="283110" lvl="0" indent="-283110" algn="l" rtl="0">
              <a:spcBef>
                <a:spcPts val="3000"/>
              </a:spcBef>
              <a:spcAft>
                <a:spcPts val="0"/>
              </a:spcAft>
              <a:buSzPts val="1920"/>
              <a:buChar char="▸"/>
            </a:pPr>
            <a:r>
              <a:rPr lang="en-US" dirty="0"/>
              <a:t>Benchmark Setup:</a:t>
            </a:r>
            <a:endParaRPr dirty="0"/>
          </a:p>
          <a:p>
            <a:pPr marL="1240920" lvl="1" indent="-288401" algn="l" rtl="0">
              <a:spcBef>
                <a:spcPts val="3000"/>
              </a:spcBef>
              <a:spcAft>
                <a:spcPts val="0"/>
              </a:spcAft>
              <a:buSzPts val="1600"/>
              <a:buChar char="▸"/>
            </a:pPr>
            <a:r>
              <a:rPr lang="en-US" dirty="0"/>
              <a:t>RMM Pool Allocator Enabled</a:t>
            </a:r>
            <a:endParaRPr dirty="0"/>
          </a:p>
          <a:p>
            <a:pPr marL="1240920" lvl="1" indent="-288401" algn="l" rtl="0">
              <a:spcBef>
                <a:spcPts val="3000"/>
              </a:spcBef>
              <a:spcAft>
                <a:spcPts val="0"/>
              </a:spcAft>
              <a:buSzPts val="1600"/>
              <a:buChar char="▸"/>
            </a:pPr>
            <a:r>
              <a:rPr lang="en-US" dirty="0" err="1"/>
              <a:t>DataFrames</a:t>
            </a:r>
            <a:r>
              <a:rPr lang="en-US" dirty="0"/>
              <a:t>: 2x int32 columns key columns, 3x int32 value columns</a:t>
            </a:r>
            <a:endParaRPr dirty="0"/>
          </a:p>
          <a:p>
            <a:pPr marL="1240920" lvl="1" indent="-288401" algn="l" rtl="0">
              <a:spcBef>
                <a:spcPts val="3000"/>
              </a:spcBef>
              <a:spcAft>
                <a:spcPts val="0"/>
              </a:spcAft>
              <a:buSzPts val="1600"/>
              <a:buChar char="▸"/>
            </a:pPr>
            <a:r>
              <a:rPr lang="en-US" dirty="0"/>
              <a:t>Merge: inner; </a:t>
            </a:r>
            <a:r>
              <a:rPr lang="en-US" dirty="0" err="1"/>
              <a:t>GroupBy</a:t>
            </a:r>
            <a:r>
              <a:rPr lang="en-US" dirty="0"/>
              <a:t>: count, sum, min, max calculated for each value column</a:t>
            </a:r>
            <a:endParaRPr dirty="0"/>
          </a:p>
          <a:p>
            <a:pPr marL="283111" lvl="0" indent="-161190" algn="l" rtl="0">
              <a:spcBef>
                <a:spcPts val="3000"/>
              </a:spcBef>
              <a:spcAft>
                <a:spcPts val="0"/>
              </a:spcAft>
              <a:buClr>
                <a:schemeClr val="lt2"/>
              </a:buClr>
              <a:buSzPts val="1920"/>
              <a:buFont typeface="Noto Sans Symbols"/>
              <a:buNone/>
            </a:pPr>
            <a:endParaRPr dirty="0"/>
          </a:p>
          <a:p>
            <a:pPr marL="283111" lvl="0" indent="-161190" algn="l" rtl="0">
              <a:spcBef>
                <a:spcPts val="3000"/>
              </a:spcBef>
              <a:spcAft>
                <a:spcPts val="0"/>
              </a:spcAft>
              <a:buClr>
                <a:schemeClr val="lt2"/>
              </a:buClr>
              <a:buSzPts val="1920"/>
              <a:buFont typeface="Noto Sans Symbols"/>
              <a:buNone/>
            </a:pPr>
            <a:endParaRPr dirty="0"/>
          </a:p>
        </p:txBody>
      </p:sp>
      <p:sp>
        <p:nvSpPr>
          <p:cNvPr id="1121" name="Google Shape;1121;p66"/>
          <p:cNvSpPr/>
          <p:nvPr/>
        </p:nvSpPr>
        <p:spPr>
          <a:xfrm>
            <a:off x="12415129" y="3820900"/>
            <a:ext cx="234600" cy="41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22" name="Google Shape;1122;p66"/>
          <p:cNvSpPr/>
          <p:nvPr/>
        </p:nvSpPr>
        <p:spPr>
          <a:xfrm>
            <a:off x="14604103" y="3820900"/>
            <a:ext cx="234456"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23" name="Google Shape;1123;p66"/>
          <p:cNvSpPr txBox="1"/>
          <p:nvPr/>
        </p:nvSpPr>
        <p:spPr>
          <a:xfrm>
            <a:off x="9675300" y="5430606"/>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grpSp>
        <p:nvGrpSpPr>
          <p:cNvPr id="1124" name="Google Shape;1124;p66"/>
          <p:cNvGrpSpPr/>
          <p:nvPr/>
        </p:nvGrpSpPr>
        <p:grpSpPr>
          <a:xfrm>
            <a:off x="9314352" y="3347408"/>
            <a:ext cx="7518348" cy="5062949"/>
            <a:chOff x="9314352" y="3527668"/>
            <a:chExt cx="7518348" cy="5062949"/>
          </a:xfrm>
        </p:grpSpPr>
        <p:cxnSp>
          <p:nvCxnSpPr>
            <p:cNvPr id="1125" name="Google Shape;1125;p66"/>
            <p:cNvCxnSpPr>
              <a:stCxn id="1126" idx="3"/>
            </p:cNvCxnSpPr>
            <p:nvPr/>
          </p:nvCxnSpPr>
          <p:spPr>
            <a:xfrm>
              <a:off x="10361488"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127" name="Google Shape;1127;p66"/>
            <p:cNvCxnSpPr/>
            <p:nvPr/>
          </p:nvCxnSpPr>
          <p:spPr>
            <a:xfrm>
              <a:off x="10361567" y="4724885"/>
              <a:ext cx="6467700" cy="0"/>
            </a:xfrm>
            <a:prstGeom prst="straightConnector1">
              <a:avLst/>
            </a:prstGeom>
            <a:noFill/>
            <a:ln w="12700" cap="flat" cmpd="sng">
              <a:solidFill>
                <a:srgbClr val="B3B3B3"/>
              </a:solidFill>
              <a:prstDash val="solid"/>
              <a:round/>
              <a:headEnd type="none" w="sm" len="sm"/>
              <a:tailEnd type="none" w="sm" len="sm"/>
            </a:ln>
          </p:spPr>
        </p:cxnSp>
        <p:sp>
          <p:nvSpPr>
            <p:cNvPr id="1128" name="Google Shape;1128;p66"/>
            <p:cNvSpPr/>
            <p:nvPr/>
          </p:nvSpPr>
          <p:spPr>
            <a:xfrm>
              <a:off x="10534428" y="4290713"/>
              <a:ext cx="781200" cy="378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29" name="Google Shape;1129;p66"/>
            <p:cNvSpPr/>
            <p:nvPr/>
          </p:nvSpPr>
          <p:spPr>
            <a:xfrm>
              <a:off x="11438775" y="4724885"/>
              <a:ext cx="781200" cy="3364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0" name="Google Shape;1130;p66"/>
            <p:cNvSpPr/>
            <p:nvPr/>
          </p:nvSpPr>
          <p:spPr>
            <a:xfrm>
              <a:off x="12775600" y="5196784"/>
              <a:ext cx="781200" cy="288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1" name="Google Shape;1131;p66"/>
            <p:cNvSpPr/>
            <p:nvPr/>
          </p:nvSpPr>
          <p:spPr>
            <a:xfrm>
              <a:off x="13680775" y="5416160"/>
              <a:ext cx="781200" cy="2679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2" name="Google Shape;1132;p66"/>
            <p:cNvSpPr/>
            <p:nvPr/>
          </p:nvSpPr>
          <p:spPr>
            <a:xfrm>
              <a:off x="14977875" y="5517259"/>
              <a:ext cx="781200" cy="2561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3" name="Google Shape;1133;p66"/>
            <p:cNvSpPr/>
            <p:nvPr/>
          </p:nvSpPr>
          <p:spPr>
            <a:xfrm>
              <a:off x="15884600" y="5651088"/>
              <a:ext cx="781200" cy="2427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134" name="Google Shape;1134;p66"/>
            <p:cNvCxnSpPr/>
            <p:nvPr/>
          </p:nvCxnSpPr>
          <p:spPr>
            <a:xfrm rot="10800000">
              <a:off x="10336200" y="8085930"/>
              <a:ext cx="6496500" cy="0"/>
            </a:xfrm>
            <a:prstGeom prst="straightConnector1">
              <a:avLst/>
            </a:prstGeom>
            <a:noFill/>
            <a:ln w="25400" cap="flat" cmpd="sng">
              <a:solidFill>
                <a:srgbClr val="B3B3B3"/>
              </a:solidFill>
              <a:prstDash val="solid"/>
              <a:round/>
              <a:headEnd type="none" w="sm" len="sm"/>
              <a:tailEnd type="none" w="sm" len="sm"/>
            </a:ln>
          </p:spPr>
        </p:cxnSp>
        <p:sp>
          <p:nvSpPr>
            <p:cNvPr id="1126" name="Google Shape;1126;p66"/>
            <p:cNvSpPr txBox="1"/>
            <p:nvPr/>
          </p:nvSpPr>
          <p:spPr>
            <a:xfrm>
              <a:off x="9654988" y="4136572"/>
              <a:ext cx="7065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1135" name="Google Shape;1135;p66"/>
            <p:cNvSpPr txBox="1"/>
            <p:nvPr/>
          </p:nvSpPr>
          <p:spPr>
            <a:xfrm>
              <a:off x="9671925" y="4507491"/>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1136" name="Google Shape;1136;p66"/>
            <p:cNvSpPr txBox="1"/>
            <p:nvPr/>
          </p:nvSpPr>
          <p:spPr>
            <a:xfrm>
              <a:off x="9835223" y="7872831"/>
              <a:ext cx="5262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137" name="Google Shape;1137;p66"/>
            <p:cNvSpPr txBox="1"/>
            <p:nvPr/>
          </p:nvSpPr>
          <p:spPr>
            <a:xfrm>
              <a:off x="10917540"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Merge</a:t>
              </a:r>
              <a:endParaRPr sz="2400" b="0" i="0" u="none" strike="noStrike" cap="none">
                <a:solidFill>
                  <a:srgbClr val="868686"/>
                </a:solidFill>
                <a:latin typeface="Arial"/>
                <a:ea typeface="Arial"/>
                <a:cs typeface="Arial"/>
                <a:sym typeface="Arial"/>
              </a:endParaRPr>
            </a:p>
          </p:txBody>
        </p:sp>
        <p:sp>
          <p:nvSpPr>
            <p:cNvPr id="1138" name="Google Shape;1138;p66"/>
            <p:cNvSpPr txBox="1"/>
            <p:nvPr/>
          </p:nvSpPr>
          <p:spPr>
            <a:xfrm>
              <a:off x="13040376"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Sort</a:t>
              </a:r>
              <a:endParaRPr sz="2400" b="0" i="0" u="none" strike="noStrike" cap="none">
                <a:solidFill>
                  <a:srgbClr val="868686"/>
                </a:solidFill>
                <a:latin typeface="Arial"/>
                <a:ea typeface="Arial"/>
                <a:cs typeface="Arial"/>
                <a:sym typeface="Arial"/>
              </a:endParaRPr>
            </a:p>
          </p:txBody>
        </p:sp>
        <p:sp>
          <p:nvSpPr>
            <p:cNvPr id="1139" name="Google Shape;1139;p66"/>
            <p:cNvSpPr txBox="1"/>
            <p:nvPr/>
          </p:nvSpPr>
          <p:spPr>
            <a:xfrm>
              <a:off x="15121467" y="8182617"/>
              <a:ext cx="1205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GroupBy</a:t>
              </a:r>
              <a:endParaRPr sz="2400" b="0" i="0" u="none" strike="noStrike" cap="none">
                <a:solidFill>
                  <a:srgbClr val="868686"/>
                </a:solidFill>
                <a:latin typeface="Arial"/>
                <a:ea typeface="Arial"/>
                <a:cs typeface="Arial"/>
                <a:sym typeface="Arial"/>
              </a:endParaRPr>
            </a:p>
          </p:txBody>
        </p:sp>
        <p:sp>
          <p:nvSpPr>
            <p:cNvPr id="1140" name="Google Shape;1140;p66"/>
            <p:cNvSpPr txBox="1"/>
            <p:nvPr/>
          </p:nvSpPr>
          <p:spPr>
            <a:xfrm rot="-5400000">
              <a:off x="8163702" y="5800697"/>
              <a:ext cx="27093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GPU Speedup Over CPU</a:t>
              </a:r>
              <a:endParaRPr sz="2400" b="0" i="0" u="none" strike="noStrike" cap="none">
                <a:solidFill>
                  <a:srgbClr val="868686"/>
                </a:solidFill>
                <a:latin typeface="Arial"/>
                <a:ea typeface="Arial"/>
                <a:cs typeface="Arial"/>
                <a:sym typeface="Arial"/>
              </a:endParaRPr>
            </a:p>
          </p:txBody>
        </p:sp>
        <p:grpSp>
          <p:nvGrpSpPr>
            <p:cNvPr id="1141" name="Google Shape;1141;p66"/>
            <p:cNvGrpSpPr/>
            <p:nvPr/>
          </p:nvGrpSpPr>
          <p:grpSpPr>
            <a:xfrm>
              <a:off x="12640567" y="3527668"/>
              <a:ext cx="2268225" cy="408000"/>
              <a:chOff x="11673832" y="3412056"/>
              <a:chExt cx="2268225" cy="408000"/>
            </a:xfrm>
          </p:grpSpPr>
          <p:sp>
            <p:nvSpPr>
              <p:cNvPr id="1142" name="Google Shape;1142;p66"/>
              <p:cNvSpPr txBox="1"/>
              <p:nvPr/>
            </p:nvSpPr>
            <p:spPr>
              <a:xfrm>
                <a:off x="11824872"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10M</a:t>
                </a:r>
                <a:endParaRPr sz="2000" b="0" i="0" u="none" strike="noStrike" cap="none">
                  <a:solidFill>
                    <a:srgbClr val="868686"/>
                  </a:solidFill>
                  <a:latin typeface="Arial"/>
                  <a:ea typeface="Arial"/>
                  <a:cs typeface="Arial"/>
                  <a:sym typeface="Arial"/>
                </a:endParaRPr>
              </a:p>
            </p:txBody>
          </p:sp>
          <p:sp>
            <p:nvSpPr>
              <p:cNvPr id="1143" name="Google Shape;1143;p66"/>
              <p:cNvSpPr txBox="1"/>
              <p:nvPr/>
            </p:nvSpPr>
            <p:spPr>
              <a:xfrm>
                <a:off x="12782257"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100M</a:t>
                </a:r>
                <a:endParaRPr sz="2000" b="0" i="0" u="none" strike="noStrike" cap="none">
                  <a:solidFill>
                    <a:srgbClr val="868686"/>
                  </a:solidFill>
                  <a:latin typeface="Arial"/>
                  <a:ea typeface="Arial"/>
                  <a:cs typeface="Arial"/>
                  <a:sym typeface="Arial"/>
                </a:endParaRPr>
              </a:p>
            </p:txBody>
          </p:sp>
          <p:sp>
            <p:nvSpPr>
              <p:cNvPr id="1144" name="Google Shape;1144;p66"/>
              <p:cNvSpPr/>
              <p:nvPr/>
            </p:nvSpPr>
            <p:spPr>
              <a:xfrm>
                <a:off x="11673832" y="3545299"/>
                <a:ext cx="141600" cy="141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45" name="Google Shape;1145;p66"/>
              <p:cNvSpPr/>
              <p:nvPr/>
            </p:nvSpPr>
            <p:spPr>
              <a:xfrm>
                <a:off x="12640743" y="3545299"/>
                <a:ext cx="141600" cy="141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146" name="Google Shape;1146;p66"/>
            <p:cNvSpPr txBox="1"/>
            <p:nvPr/>
          </p:nvSpPr>
          <p:spPr>
            <a:xfrm>
              <a:off x="10346805" y="3894167"/>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lang="en-US" sz="1800" b="0" i="0" u="none" strike="noStrike" cap="none">
                  <a:solidFill>
                    <a:schemeClr val="accent1"/>
                  </a:solidFill>
                  <a:latin typeface="Trebuchet MS"/>
                  <a:ea typeface="Trebuchet MS"/>
                  <a:cs typeface="Trebuchet MS"/>
                  <a:sym typeface="Trebuchet MS"/>
                </a:rPr>
                <a:t>7</a:t>
              </a:r>
              <a:r>
                <a:rPr lang="en-US" sz="1800">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147" name="Google Shape;1147;p66"/>
            <p:cNvSpPr txBox="1"/>
            <p:nvPr/>
          </p:nvSpPr>
          <p:spPr>
            <a:xfrm>
              <a:off x="11497666" y="4416843"/>
              <a:ext cx="692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sz="2400" b="0" i="0" u="none" strike="noStrike" cap="none">
                <a:solidFill>
                  <a:schemeClr val="lt2"/>
                </a:solidFill>
                <a:latin typeface="Arial"/>
                <a:ea typeface="Arial"/>
                <a:cs typeface="Arial"/>
                <a:sym typeface="Arial"/>
              </a:endParaRPr>
            </a:p>
          </p:txBody>
        </p:sp>
        <p:sp>
          <p:nvSpPr>
            <p:cNvPr id="1148" name="Google Shape;1148;p66"/>
            <p:cNvSpPr txBox="1"/>
            <p:nvPr/>
          </p:nvSpPr>
          <p:spPr>
            <a:xfrm>
              <a:off x="12746459" y="4950152"/>
              <a:ext cx="719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sz="2400" b="0" i="0" u="none" strike="noStrike" cap="none">
                <a:solidFill>
                  <a:schemeClr val="accent1"/>
                </a:solidFill>
                <a:latin typeface="Arial"/>
                <a:ea typeface="Arial"/>
                <a:cs typeface="Arial"/>
                <a:sym typeface="Arial"/>
              </a:endParaRPr>
            </a:p>
          </p:txBody>
        </p:sp>
        <p:sp>
          <p:nvSpPr>
            <p:cNvPr id="1149" name="Google Shape;1149;p66"/>
            <p:cNvSpPr txBox="1"/>
            <p:nvPr/>
          </p:nvSpPr>
          <p:spPr>
            <a:xfrm>
              <a:off x="13484759" y="495015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lang="en-US" sz="1800" b="0" i="0" u="none" strike="noStrike" cap="none">
                  <a:solidFill>
                    <a:schemeClr val="lt2"/>
                  </a:solidFill>
                  <a:latin typeface="Trebuchet MS"/>
                  <a:ea typeface="Trebuchet MS"/>
                  <a:cs typeface="Trebuchet MS"/>
                  <a:sym typeface="Trebuchet MS"/>
                </a:rPr>
                <a:t>0</a:t>
              </a:r>
              <a:endParaRPr sz="2400" b="0" i="0" u="none" strike="noStrike" cap="none">
                <a:solidFill>
                  <a:schemeClr val="lt2"/>
                </a:solidFill>
                <a:latin typeface="Arial"/>
                <a:ea typeface="Arial"/>
                <a:cs typeface="Arial"/>
                <a:sym typeface="Arial"/>
              </a:endParaRPr>
            </a:p>
          </p:txBody>
        </p:sp>
        <p:sp>
          <p:nvSpPr>
            <p:cNvPr id="1150" name="Google Shape;1150;p66"/>
            <p:cNvSpPr txBox="1"/>
            <p:nvPr/>
          </p:nvSpPr>
          <p:spPr>
            <a:xfrm>
              <a:off x="14818403" y="5084386"/>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lang="en-US" sz="1800" b="0" i="0" u="none" strike="noStrike" cap="none">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151" name="Google Shape;1151;p66"/>
            <p:cNvSpPr txBox="1"/>
            <p:nvPr/>
          </p:nvSpPr>
          <p:spPr>
            <a:xfrm>
              <a:off x="15725144" y="5196791"/>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sz="2400" b="0" i="0" u="none" strike="noStrike" cap="none">
                <a:solidFill>
                  <a:schemeClr val="lt2"/>
                </a:solidFill>
                <a:latin typeface="Arial"/>
                <a:ea typeface="Arial"/>
                <a:cs typeface="Arial"/>
                <a:sym typeface="Aria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cxnSp>
        <p:nvCxnSpPr>
          <p:cNvPr id="1157" name="Google Shape;1157;p6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158" name="Google Shape;1158;p6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159" name="Google Shape;1159;p6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160" name="Google Shape;1160;p6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161" name="Google Shape;1161;p6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162" name="Google Shape;1162;p6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163" name="Google Shape;1163;p6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164" name="Google Shape;1164;p6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65" name="Google Shape;1165;p6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166" name="Google Shape;1166;p6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167" name="Google Shape;1167;p6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168" name="Google Shape;1168;p6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169" name="Google Shape;1169;p6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70" name="Google Shape;1170;p6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71" name="Google Shape;1171;p6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72" name="Google Shape;1172;p6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173" name="Google Shape;1173;p6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28109" y="7988850"/>
            <a:ext cx="1226463" cy="561140"/>
          </a:xfrm>
          <a:prstGeom prst="rect">
            <a:avLst/>
          </a:prstGeom>
          <a:noFill/>
          <a:ln>
            <a:noFill/>
          </a:ln>
        </p:spPr>
      </p:pic>
      <p:cxnSp>
        <p:nvCxnSpPr>
          <p:cNvPr id="1174" name="Google Shape;1174;p6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75" name="Google Shape;1175;p6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176" name="Google Shape;1176;p6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 Not the End of the Story</a:t>
            </a:r>
            <a:endParaRPr/>
          </a:p>
        </p:txBody>
      </p:sp>
      <p:sp>
        <p:nvSpPr>
          <p:cNvPr id="1177" name="Google Shape;1177;p67"/>
          <p:cNvSpPr/>
          <p:nvPr/>
        </p:nvSpPr>
        <p:spPr>
          <a:xfrm>
            <a:off x="1265675" y="2771725"/>
            <a:ext cx="154146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178" name="Google Shape;1178;p6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185" name="Google Shape;1185;p68"/>
          <p:cNvSpPr txBox="1">
            <a:spLocks noGrp="1"/>
          </p:cNvSpPr>
          <p:nvPr>
            <p:ph type="body" idx="1"/>
          </p:nvPr>
        </p:nvSpPr>
        <p:spPr>
          <a:xfrm>
            <a:off x="991600" y="3516200"/>
            <a:ext cx="7596900" cy="251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CURRENT V0.17 STRING SUPPORT</a:t>
            </a:r>
            <a:endParaRPr/>
          </a:p>
          <a:p>
            <a:pPr marL="283110" lvl="0" indent="-283110" algn="l" rtl="0">
              <a:lnSpc>
                <a:spcPct val="90000"/>
              </a:lnSpc>
              <a:spcBef>
                <a:spcPts val="1000"/>
              </a:spcBef>
              <a:spcAft>
                <a:spcPts val="0"/>
              </a:spcAft>
              <a:buSzPts val="1920"/>
              <a:buChar char="▸"/>
            </a:pPr>
            <a:r>
              <a:rPr lang="en-US"/>
              <a:t>Regular Expressions</a:t>
            </a:r>
            <a:endParaRPr/>
          </a:p>
          <a:p>
            <a:pPr marL="283110" lvl="0" indent="-283110" algn="l" rtl="0">
              <a:lnSpc>
                <a:spcPct val="90000"/>
              </a:lnSpc>
              <a:spcBef>
                <a:spcPts val="1000"/>
              </a:spcBef>
              <a:spcAft>
                <a:spcPts val="0"/>
              </a:spcAft>
              <a:buSzPts val="1920"/>
              <a:buChar char="▸"/>
            </a:pPr>
            <a:r>
              <a:rPr lang="en-US"/>
              <a:t>Element-wise operations</a:t>
            </a:r>
            <a:endParaRPr/>
          </a:p>
          <a:p>
            <a:pPr marL="1240920" lvl="1" indent="-288401" algn="l" rtl="0">
              <a:lnSpc>
                <a:spcPct val="90000"/>
              </a:lnSpc>
              <a:spcBef>
                <a:spcPts val="1000"/>
              </a:spcBef>
              <a:spcAft>
                <a:spcPts val="0"/>
              </a:spcAft>
              <a:buSzPts val="1600"/>
              <a:buChar char="▸"/>
            </a:pPr>
            <a:r>
              <a:rPr lang="en-US"/>
              <a:t>Split, Find, Extract, Cat, Typecasting, etc…</a:t>
            </a:r>
            <a:endParaRPr/>
          </a:p>
          <a:p>
            <a:pPr marL="283110" lvl="0" indent="-283110" algn="l" rtl="0">
              <a:lnSpc>
                <a:spcPct val="90000"/>
              </a:lnSpc>
              <a:spcBef>
                <a:spcPts val="1000"/>
              </a:spcBef>
              <a:spcAft>
                <a:spcPts val="0"/>
              </a:spcAft>
              <a:buSzPts val="1920"/>
              <a:buChar char="▸"/>
            </a:pPr>
            <a:r>
              <a:rPr lang="en-US"/>
              <a:t>String GroupBys, Joins, Sorting, etc.</a:t>
            </a:r>
            <a:endParaRPr/>
          </a:p>
          <a:p>
            <a:pPr marL="283110" lvl="0" indent="-283110" algn="l" rtl="0">
              <a:lnSpc>
                <a:spcPct val="90000"/>
              </a:lnSpc>
              <a:spcBef>
                <a:spcPts val="1000"/>
              </a:spcBef>
              <a:spcAft>
                <a:spcPts val="0"/>
              </a:spcAft>
              <a:buSzPts val="1920"/>
              <a:buChar char="▸"/>
            </a:pPr>
            <a:r>
              <a:rPr lang="en-US"/>
              <a:t>Categorical columns fully on GPU</a:t>
            </a:r>
            <a:endParaRPr/>
          </a:p>
          <a:p>
            <a:pPr marL="283110" lvl="0" indent="-283110" algn="l" rtl="0">
              <a:lnSpc>
                <a:spcPct val="90000"/>
              </a:lnSpc>
              <a:spcBef>
                <a:spcPts val="1000"/>
              </a:spcBef>
              <a:spcAft>
                <a:spcPts val="0"/>
              </a:spcAft>
              <a:buSzPts val="1920"/>
              <a:buChar char="▸"/>
            </a:pPr>
            <a:r>
              <a:rPr lang="en-US"/>
              <a:t>Native String type in libcudf C++</a:t>
            </a:r>
            <a:endParaRPr/>
          </a:p>
          <a:p>
            <a:pPr marL="283110" lvl="0" indent="-283110" algn="l" rtl="0">
              <a:lnSpc>
                <a:spcPct val="90000"/>
              </a:lnSpc>
              <a:spcBef>
                <a:spcPts val="1000"/>
              </a:spcBef>
              <a:spcAft>
                <a:spcPts val="0"/>
              </a:spcAft>
              <a:buSzPts val="1920"/>
              <a:buChar char="▸"/>
            </a:pPr>
            <a:r>
              <a:rPr lang="en-US"/>
              <a:t>NLP Preprocessors</a:t>
            </a:r>
            <a:endParaRPr/>
          </a:p>
          <a:p>
            <a:pPr marL="1240920" lvl="1" indent="-288401" algn="l" rtl="0">
              <a:lnSpc>
                <a:spcPct val="90000"/>
              </a:lnSpc>
              <a:spcBef>
                <a:spcPts val="1000"/>
              </a:spcBef>
              <a:spcAft>
                <a:spcPts val="0"/>
              </a:spcAft>
              <a:buSzPts val="1600"/>
              <a:buChar char="▸"/>
            </a:pPr>
            <a:r>
              <a:rPr lang="en-US"/>
              <a:t>Tokenizers, Normalizers, Edit Distance, Porter Stemmer, etc.</a:t>
            </a: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FUTURE V0.18+ STRING SUPPORT</a:t>
            </a:r>
            <a:endParaRPr/>
          </a:p>
          <a:p>
            <a:pPr marL="283110" lvl="0" indent="-283110" algn="l" rtl="0">
              <a:lnSpc>
                <a:spcPct val="90000"/>
              </a:lnSpc>
              <a:spcBef>
                <a:spcPts val="1000"/>
              </a:spcBef>
              <a:spcAft>
                <a:spcPts val="0"/>
              </a:spcAft>
              <a:buClr>
                <a:srgbClr val="7400FF"/>
              </a:buClr>
              <a:buSzPts val="1920"/>
              <a:buChar char="▸"/>
            </a:pPr>
            <a:r>
              <a:rPr lang="en-US"/>
              <a:t>Further performance optimization</a:t>
            </a:r>
            <a:endParaRPr/>
          </a:p>
          <a:p>
            <a:pPr marL="283110" lvl="0" indent="-283110" algn="l" rtl="0">
              <a:lnSpc>
                <a:spcPct val="90000"/>
              </a:lnSpc>
              <a:spcBef>
                <a:spcPts val="1000"/>
              </a:spcBef>
              <a:spcAft>
                <a:spcPts val="0"/>
              </a:spcAft>
              <a:buClr>
                <a:srgbClr val="7400FF"/>
              </a:buClr>
              <a:buSzPts val="1920"/>
              <a:buChar char="▸"/>
            </a:pPr>
            <a:r>
              <a:rPr lang="en-US"/>
              <a:t>JIT-compiled String UDFs</a:t>
            </a:r>
            <a:endParaRPr/>
          </a:p>
        </p:txBody>
      </p:sp>
      <p:sp>
        <p:nvSpPr>
          <p:cNvPr id="1186" name="Google Shape;1186;p6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String Support</a:t>
            </a:r>
            <a:endParaRPr/>
          </a:p>
        </p:txBody>
      </p:sp>
      <p:grpSp>
        <p:nvGrpSpPr>
          <p:cNvPr id="1187" name="Google Shape;1187;p68"/>
          <p:cNvGrpSpPr/>
          <p:nvPr/>
        </p:nvGrpSpPr>
        <p:grpSpPr>
          <a:xfrm>
            <a:off x="9331486" y="3516205"/>
            <a:ext cx="7501214" cy="4900774"/>
            <a:chOff x="9331486" y="3689843"/>
            <a:chExt cx="7501214" cy="4900774"/>
          </a:xfrm>
        </p:grpSpPr>
        <p:cxnSp>
          <p:nvCxnSpPr>
            <p:cNvPr id="1188" name="Google Shape;1188;p68"/>
            <p:cNvCxnSpPr/>
            <p:nvPr/>
          </p:nvCxnSpPr>
          <p:spPr>
            <a:xfrm>
              <a:off x="10361567" y="57472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89" name="Google Shape;1189;p68"/>
            <p:cNvCxnSpPr/>
            <p:nvPr/>
          </p:nvCxnSpPr>
          <p:spPr>
            <a:xfrm>
              <a:off x="10361567" y="7618800"/>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0" name="Google Shape;1190;p68"/>
            <p:cNvCxnSpPr>
              <a:stCxn id="1191"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192" name="Google Shape;1192;p68"/>
            <p:cNvCxnSpPr/>
            <p:nvPr/>
          </p:nvCxnSpPr>
          <p:spPr>
            <a:xfrm>
              <a:off x="10361567" y="4824442"/>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3" name="Google Shape;1193;p68"/>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4" name="Google Shape;1194;p68"/>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5" name="Google Shape;1195;p68"/>
            <p:cNvCxnSpPr/>
            <p:nvPr/>
          </p:nvCxnSpPr>
          <p:spPr>
            <a:xfrm>
              <a:off x="10361567" y="6694468"/>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6" name="Google Shape;1196;p68"/>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197" name="Google Shape;1197;p68"/>
            <p:cNvSpPr/>
            <p:nvPr/>
          </p:nvSpPr>
          <p:spPr>
            <a:xfrm>
              <a:off x="10520144" y="6272793"/>
              <a:ext cx="781294" cy="18055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98" name="Google Shape;1198;p68"/>
            <p:cNvSpPr/>
            <p:nvPr/>
          </p:nvSpPr>
          <p:spPr>
            <a:xfrm>
              <a:off x="11459299" y="8004438"/>
              <a:ext cx="781294" cy="847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99" name="Google Shape;1199;p68"/>
            <p:cNvSpPr/>
            <p:nvPr/>
          </p:nvSpPr>
          <p:spPr>
            <a:xfrm>
              <a:off x="12746097" y="4661163"/>
              <a:ext cx="781294" cy="34171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0" name="Google Shape;1200;p68"/>
            <p:cNvSpPr/>
            <p:nvPr/>
          </p:nvSpPr>
          <p:spPr>
            <a:xfrm>
              <a:off x="13685253" y="8004438"/>
              <a:ext cx="781294" cy="908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1" name="Google Shape;1201;p68"/>
            <p:cNvSpPr/>
            <p:nvPr/>
          </p:nvSpPr>
          <p:spPr>
            <a:xfrm>
              <a:off x="14960395" y="6661413"/>
              <a:ext cx="781294" cy="14169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2" name="Google Shape;1202;p68"/>
            <p:cNvSpPr/>
            <p:nvPr/>
          </p:nvSpPr>
          <p:spPr>
            <a:xfrm>
              <a:off x="15899552" y="8032605"/>
              <a:ext cx="781294"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203" name="Google Shape;1203;p68"/>
            <p:cNvCxnSpPr/>
            <p:nvPr/>
          </p:nvCxnSpPr>
          <p:spPr>
            <a:xfrm rot="10800000">
              <a:off x="10336106"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191" name="Google Shape;1191;p68"/>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204" name="Google Shape;1204;p68"/>
            <p:cNvSpPr txBox="1"/>
            <p:nvPr/>
          </p:nvSpPr>
          <p:spPr>
            <a:xfrm>
              <a:off x="9580273" y="4628654"/>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700</a:t>
              </a:r>
              <a:endParaRPr sz="2400" b="0" i="0" u="none" strike="noStrike" cap="none">
                <a:solidFill>
                  <a:srgbClr val="868686"/>
                </a:solidFill>
                <a:latin typeface="Arial"/>
                <a:ea typeface="Arial"/>
                <a:cs typeface="Arial"/>
                <a:sym typeface="Arial"/>
              </a:endParaRPr>
            </a:p>
          </p:txBody>
        </p:sp>
        <p:sp>
          <p:nvSpPr>
            <p:cNvPr id="1205" name="Google Shape;1205;p68"/>
            <p:cNvSpPr txBox="1"/>
            <p:nvPr/>
          </p:nvSpPr>
          <p:spPr>
            <a:xfrm>
              <a:off x="9580273" y="5090070"/>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600</a:t>
              </a:r>
              <a:endParaRPr sz="2400" b="0" i="0" u="none" strike="noStrike" cap="none">
                <a:solidFill>
                  <a:srgbClr val="868686"/>
                </a:solidFill>
                <a:latin typeface="Arial"/>
                <a:ea typeface="Arial"/>
                <a:cs typeface="Arial"/>
                <a:sym typeface="Arial"/>
              </a:endParaRPr>
            </a:p>
          </p:txBody>
        </p:sp>
        <p:sp>
          <p:nvSpPr>
            <p:cNvPr id="1206" name="Google Shape;1206;p68"/>
            <p:cNvSpPr txBox="1"/>
            <p:nvPr/>
          </p:nvSpPr>
          <p:spPr>
            <a:xfrm>
              <a:off x="9580273" y="6004702"/>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207" name="Google Shape;1207;p68"/>
            <p:cNvSpPr txBox="1"/>
            <p:nvPr/>
          </p:nvSpPr>
          <p:spPr>
            <a:xfrm>
              <a:off x="9666514" y="6496784"/>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a:t>
              </a:r>
              <a:endParaRPr sz="2400" b="0" i="0" u="none" strike="noStrike" cap="none">
                <a:solidFill>
                  <a:srgbClr val="868686"/>
                </a:solidFill>
                <a:latin typeface="Arial"/>
                <a:ea typeface="Arial"/>
                <a:cs typeface="Arial"/>
                <a:sym typeface="Arial"/>
              </a:endParaRPr>
            </a:p>
          </p:txBody>
        </p:sp>
        <p:sp>
          <p:nvSpPr>
            <p:cNvPr id="1208" name="Google Shape;1208;p68"/>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a:t>
              </a:r>
              <a:endParaRPr sz="2400" b="0" i="0" u="none" strike="noStrike" cap="none">
                <a:solidFill>
                  <a:srgbClr val="868686"/>
                </a:solidFill>
                <a:latin typeface="Arial"/>
                <a:ea typeface="Arial"/>
                <a:cs typeface="Arial"/>
                <a:sym typeface="Arial"/>
              </a:endParaRPr>
            </a:p>
          </p:txBody>
        </p:sp>
        <p:sp>
          <p:nvSpPr>
            <p:cNvPr id="1209" name="Google Shape;1209;p68"/>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210" name="Google Shape;1210;p68"/>
            <p:cNvSpPr txBox="1"/>
            <p:nvPr/>
          </p:nvSpPr>
          <p:spPr>
            <a:xfrm>
              <a:off x="10733314" y="8174023"/>
              <a:ext cx="12843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Lower ()</a:t>
              </a:r>
              <a:endParaRPr sz="2400" b="0" i="0" u="none" strike="noStrike" cap="none">
                <a:solidFill>
                  <a:srgbClr val="868686"/>
                </a:solidFill>
                <a:latin typeface="Arial"/>
                <a:ea typeface="Arial"/>
                <a:cs typeface="Arial"/>
                <a:sym typeface="Arial"/>
              </a:endParaRPr>
            </a:p>
          </p:txBody>
        </p:sp>
        <p:sp>
          <p:nvSpPr>
            <p:cNvPr id="1211" name="Google Shape;1211;p68"/>
            <p:cNvSpPr txBox="1"/>
            <p:nvPr/>
          </p:nvSpPr>
          <p:spPr>
            <a:xfrm>
              <a:off x="13040376"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Find(#)</a:t>
              </a:r>
              <a:endParaRPr sz="2400" b="0" i="0" u="none" strike="noStrike" cap="none">
                <a:solidFill>
                  <a:srgbClr val="868686"/>
                </a:solidFill>
                <a:latin typeface="Arial"/>
                <a:ea typeface="Arial"/>
                <a:cs typeface="Arial"/>
                <a:sym typeface="Arial"/>
              </a:endParaRPr>
            </a:p>
          </p:txBody>
        </p:sp>
        <p:sp>
          <p:nvSpPr>
            <p:cNvPr id="1212" name="Google Shape;1212;p68"/>
            <p:cNvSpPr txBox="1"/>
            <p:nvPr/>
          </p:nvSpPr>
          <p:spPr>
            <a:xfrm>
              <a:off x="15008863"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Slice(1,15)</a:t>
              </a:r>
              <a:endParaRPr sz="2400" b="0" i="0" u="none" strike="noStrike" cap="none">
                <a:solidFill>
                  <a:srgbClr val="868686"/>
                </a:solidFill>
                <a:latin typeface="Arial"/>
                <a:ea typeface="Arial"/>
                <a:cs typeface="Arial"/>
                <a:sym typeface="Arial"/>
              </a:endParaRPr>
            </a:p>
          </p:txBody>
        </p:sp>
        <p:sp>
          <p:nvSpPr>
            <p:cNvPr id="1213" name="Google Shape;1213;p68"/>
            <p:cNvSpPr txBox="1"/>
            <p:nvPr/>
          </p:nvSpPr>
          <p:spPr>
            <a:xfrm rot="-5400000">
              <a:off x="8474187" y="6276897"/>
              <a:ext cx="2122598"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milliseconds</a:t>
              </a:r>
              <a:endParaRPr sz="2400" b="0" i="0" u="none" strike="noStrike" cap="none">
                <a:solidFill>
                  <a:srgbClr val="868686"/>
                </a:solidFill>
                <a:latin typeface="Arial"/>
                <a:ea typeface="Arial"/>
                <a:cs typeface="Arial"/>
                <a:sym typeface="Arial"/>
              </a:endParaRPr>
            </a:p>
          </p:txBody>
        </p:sp>
        <p:grpSp>
          <p:nvGrpSpPr>
            <p:cNvPr id="1214" name="Google Shape;1214;p68"/>
            <p:cNvGrpSpPr/>
            <p:nvPr/>
          </p:nvGrpSpPr>
          <p:grpSpPr>
            <a:xfrm>
              <a:off x="12374481" y="3689843"/>
              <a:ext cx="2959941" cy="408000"/>
              <a:chOff x="11407746" y="3574231"/>
              <a:chExt cx="2959941" cy="408000"/>
            </a:xfrm>
          </p:grpSpPr>
          <p:sp>
            <p:nvSpPr>
              <p:cNvPr id="1215" name="Google Shape;1215;p68"/>
              <p:cNvSpPr txBox="1"/>
              <p:nvPr/>
            </p:nvSpPr>
            <p:spPr>
              <a:xfrm>
                <a:off x="11558786"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Pandas</a:t>
                </a:r>
                <a:endParaRPr sz="2000" b="0" i="0" u="none" strike="noStrike" cap="none">
                  <a:solidFill>
                    <a:srgbClr val="868686"/>
                  </a:solidFill>
                  <a:latin typeface="Arial"/>
                  <a:ea typeface="Arial"/>
                  <a:cs typeface="Arial"/>
                  <a:sym typeface="Arial"/>
                </a:endParaRPr>
              </a:p>
            </p:txBody>
          </p:sp>
          <p:sp>
            <p:nvSpPr>
              <p:cNvPr id="1216" name="Google Shape;1216;p68"/>
              <p:cNvSpPr txBox="1"/>
              <p:nvPr/>
            </p:nvSpPr>
            <p:spPr>
              <a:xfrm>
                <a:off x="12759156" y="3574231"/>
                <a:ext cx="16085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Cuda Strings</a:t>
                </a:r>
                <a:endParaRPr sz="2000" b="0" i="0" u="none" strike="noStrike" cap="none">
                  <a:solidFill>
                    <a:srgbClr val="868686"/>
                  </a:solidFill>
                  <a:latin typeface="Arial"/>
                  <a:ea typeface="Arial"/>
                  <a:cs typeface="Arial"/>
                  <a:sym typeface="Arial"/>
                </a:endParaRPr>
              </a:p>
            </p:txBody>
          </p:sp>
          <p:sp>
            <p:nvSpPr>
              <p:cNvPr id="1217" name="Google Shape;1217;p68"/>
              <p:cNvSpPr/>
              <p:nvPr/>
            </p:nvSpPr>
            <p:spPr>
              <a:xfrm>
                <a:off x="11407746"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8" name="Google Shape;1218;p68"/>
              <p:cNvSpPr/>
              <p:nvPr/>
            </p:nvSpPr>
            <p:spPr>
              <a:xfrm>
                <a:off x="12617643" y="3707474"/>
                <a:ext cx="141514" cy="14151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219" name="Google Shape;1219;p68"/>
            <p:cNvSpPr txBox="1"/>
            <p:nvPr/>
          </p:nvSpPr>
          <p:spPr>
            <a:xfrm>
              <a:off x="9666514" y="5547270"/>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500</a:t>
              </a:r>
              <a:endParaRPr sz="2400" b="0" i="0" u="none" strike="noStrike" cap="none">
                <a:solidFill>
                  <a:srgbClr val="868686"/>
                </a:solidFill>
                <a:latin typeface="Arial"/>
                <a:ea typeface="Arial"/>
                <a:cs typeface="Arial"/>
                <a:sym typeface="Arial"/>
              </a:endParaRPr>
            </a:p>
          </p:txBody>
        </p:sp>
        <p:sp>
          <p:nvSpPr>
            <p:cNvPr id="1220" name="Google Shape;1220;p68"/>
            <p:cNvSpPr txBox="1"/>
            <p:nvPr/>
          </p:nvSpPr>
          <p:spPr>
            <a:xfrm>
              <a:off x="9666514" y="7424853"/>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a:t>
              </a:r>
              <a:endParaRPr sz="2400" b="0" i="0" u="none" strike="noStrike" cap="none">
                <a:solidFill>
                  <a:srgbClr val="86868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69"/>
          <p:cNvSpPr txBox="1">
            <a:spLocks noGrp="1"/>
          </p:cNvSpPr>
          <p:nvPr>
            <p:ph type="title"/>
          </p:nvPr>
        </p:nvSpPr>
        <p:spPr>
          <a:xfrm>
            <a:off x="830580" y="6194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Extraction is the Cornerstone</a:t>
            </a:r>
            <a:endParaRPr/>
          </a:p>
        </p:txBody>
      </p:sp>
      <p:sp>
        <p:nvSpPr>
          <p:cNvPr id="1227" name="Google Shape;1227;p69"/>
          <p:cNvSpPr txBox="1">
            <a:spLocks noGrp="1"/>
          </p:cNvSpPr>
          <p:nvPr>
            <p:ph type="body" idx="2"/>
          </p:nvPr>
        </p:nvSpPr>
        <p:spPr>
          <a:xfrm>
            <a:off x="830580" y="14896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cuIO for Faster Data Loading</a:t>
            </a:r>
            <a:endParaRPr/>
          </a:p>
        </p:txBody>
      </p:sp>
      <p:sp>
        <p:nvSpPr>
          <p:cNvPr id="1228" name="Google Shape;1228;p69"/>
          <p:cNvSpPr txBox="1">
            <a:spLocks noGrp="1"/>
          </p:cNvSpPr>
          <p:nvPr>
            <p:ph type="body" idx="1"/>
          </p:nvPr>
        </p:nvSpPr>
        <p:spPr>
          <a:xfrm>
            <a:off x="1019275" y="2814601"/>
            <a:ext cx="8419200" cy="5251500"/>
          </a:xfrm>
          <a:prstGeom prst="rect">
            <a:avLst/>
          </a:prstGeom>
          <a:noFill/>
          <a:ln>
            <a:noFill/>
          </a:ln>
        </p:spPr>
        <p:txBody>
          <a:bodyPr spcFirstLastPara="1" wrap="square" lIns="91425" tIns="45700" rIns="91425" bIns="45700" anchor="t" anchorCtr="0">
            <a:noAutofit/>
          </a:bodyPr>
          <a:lstStyle/>
          <a:p>
            <a:pPr marL="283110" lvl="0" indent="-283110" algn="l" rtl="0">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Multiple supported formats, including:</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CSV Reader, CSV Writer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Parquet Reader, Parquet Writer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ORC Reader, ORC Writer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JSON Reader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Avro Reader</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Key is GPU-accelerating both parsing and decompression</a:t>
            </a:r>
            <a:endParaRPr/>
          </a:p>
          <a:p>
            <a:pPr marL="283110" lvl="0" indent="-283110" algn="l" rtl="0">
              <a:lnSpc>
                <a:spcPct val="90000"/>
              </a:lnSpc>
              <a:spcBef>
                <a:spcPts val="3000"/>
              </a:spcBef>
              <a:spcAft>
                <a:spcPts val="0"/>
              </a:spcAft>
              <a:buSzPts val="1920"/>
              <a:buChar char="▸"/>
            </a:pPr>
            <a:r>
              <a:rPr lang="en-US"/>
              <a:t>Benchmark:</a:t>
            </a:r>
            <a:endParaRPr/>
          </a:p>
          <a:p>
            <a:pPr marL="1240920" lvl="1" indent="-288401" algn="l" rtl="0">
              <a:lnSpc>
                <a:spcPct val="115000"/>
              </a:lnSpc>
              <a:spcBef>
                <a:spcPts val="0"/>
              </a:spcBef>
              <a:spcAft>
                <a:spcPts val="0"/>
              </a:spcAft>
              <a:buSzPts val="1600"/>
              <a:buChar char="▸"/>
            </a:pPr>
            <a:r>
              <a:rPr lang="en-US"/>
              <a:t>Dataset: NY Taxi dataset (Jan 2015)</a:t>
            </a:r>
            <a:endParaRPr/>
          </a:p>
          <a:p>
            <a:pPr marL="1240920" lvl="1" indent="-288401" algn="l" rtl="0">
              <a:lnSpc>
                <a:spcPct val="115000"/>
              </a:lnSpc>
              <a:spcBef>
                <a:spcPts val="0"/>
              </a:spcBef>
              <a:spcAft>
                <a:spcPts val="0"/>
              </a:spcAft>
              <a:buSzPts val="1600"/>
              <a:buChar char="▸"/>
            </a:pPr>
            <a:r>
              <a:rPr lang="en-US"/>
              <a:t>GPU: Single 32GB V100</a:t>
            </a:r>
            <a:endParaRPr/>
          </a:p>
          <a:p>
            <a:pPr marL="1240920" lvl="1" indent="-288401" algn="l" rtl="0">
              <a:lnSpc>
                <a:spcPct val="115000"/>
              </a:lnSpc>
              <a:spcBef>
                <a:spcPts val="0"/>
              </a:spcBef>
              <a:spcAft>
                <a:spcPts val="0"/>
              </a:spcAft>
              <a:buSzPts val="1600"/>
              <a:buChar char="▸"/>
            </a:pPr>
            <a:r>
              <a:rPr lang="en-US"/>
              <a:t>RAPIDS Version: 0.17</a:t>
            </a:r>
            <a:endParaRPr/>
          </a:p>
        </p:txBody>
      </p:sp>
      <p:pic>
        <p:nvPicPr>
          <p:cNvPr id="1229" name="Google Shape;1229;p69"/>
          <p:cNvPicPr preferRelativeResize="0"/>
          <p:nvPr/>
        </p:nvPicPr>
        <p:blipFill>
          <a:blip r:embed="rId3">
            <a:alphaModFix/>
          </a:blip>
          <a:stretch>
            <a:fillRect/>
          </a:stretch>
        </p:blipFill>
        <p:spPr>
          <a:xfrm>
            <a:off x="10336825" y="6040099"/>
            <a:ext cx="6141333" cy="3694176"/>
          </a:xfrm>
          <a:prstGeom prst="rect">
            <a:avLst/>
          </a:prstGeom>
          <a:noFill/>
          <a:ln>
            <a:noFill/>
          </a:ln>
        </p:spPr>
      </p:pic>
      <p:pic>
        <p:nvPicPr>
          <p:cNvPr id="1230" name="Google Shape;1230;p69"/>
          <p:cNvPicPr preferRelativeResize="0"/>
          <p:nvPr/>
        </p:nvPicPr>
        <p:blipFill>
          <a:blip r:embed="rId4">
            <a:alphaModFix/>
          </a:blip>
          <a:stretch>
            <a:fillRect/>
          </a:stretch>
        </p:blipFill>
        <p:spPr>
          <a:xfrm>
            <a:off x="10336825" y="2297849"/>
            <a:ext cx="6150709" cy="3694176"/>
          </a:xfrm>
          <a:prstGeom prst="rect">
            <a:avLst/>
          </a:prstGeom>
          <a:noFill/>
          <a:ln>
            <a:noFill/>
          </a:ln>
        </p:spPr>
      </p:pic>
      <p:sp>
        <p:nvSpPr>
          <p:cNvPr id="1231" name="Google Shape;1231;p69"/>
          <p:cNvSpPr txBox="1"/>
          <p:nvPr/>
        </p:nvSpPr>
        <p:spPr>
          <a:xfrm>
            <a:off x="13959300" y="4919450"/>
            <a:ext cx="5031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rebuchet MS"/>
                <a:ea typeface="Trebuchet MS"/>
                <a:cs typeface="Trebuchet MS"/>
                <a:sym typeface="Trebuchet MS"/>
              </a:rPr>
              <a:t>N/A</a:t>
            </a:r>
            <a:endParaRPr b="1">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7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ETL is Not Just DataFrames!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cxnSp>
        <p:nvCxnSpPr>
          <p:cNvPr id="1242" name="Google Shape;1242;p7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243" name="Google Shape;1243;p7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244" name="Google Shape;1244;p7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1245" name="Google Shape;1245;p7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246" name="Google Shape;1246;p7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247" name="Google Shape;1247;p7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248" name="Google Shape;1248;p7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249" name="Google Shape;1249;p7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250" name="Google Shape;1250;p7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51" name="Google Shape;1251;p7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252" name="Google Shape;1252;p7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253" name="Google Shape;1253;p7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254" name="Google Shape;1254;p7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55" name="Google Shape;1255;p7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56" name="Google Shape;1256;p7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57" name="Google Shape;1257;p7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258" name="Google Shape;1258;p7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28109" y="7988850"/>
            <a:ext cx="1226463" cy="561140"/>
          </a:xfrm>
          <a:prstGeom prst="rect">
            <a:avLst/>
          </a:prstGeom>
          <a:noFill/>
          <a:ln>
            <a:noFill/>
          </a:ln>
        </p:spPr>
      </p:pic>
      <p:cxnSp>
        <p:nvCxnSpPr>
          <p:cNvPr id="1259" name="Google Shape;1259;p7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60" name="Google Shape;1260;p7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261" name="Google Shape;1261;p7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Building Bridges into the Array Ecosystem</a:t>
            </a:r>
            <a:endParaRPr/>
          </a:p>
        </p:txBody>
      </p:sp>
      <p:sp>
        <p:nvSpPr>
          <p:cNvPr id="1262" name="Google Shape;1262;p71"/>
          <p:cNvSpPr/>
          <p:nvPr/>
        </p:nvSpPr>
        <p:spPr>
          <a:xfrm>
            <a:off x="1831955" y="26095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263" name="Google Shape;1263;p7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7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Interoperability for the Win</a:t>
            </a:r>
            <a:endParaRPr/>
          </a:p>
        </p:txBody>
      </p:sp>
      <p:grpSp>
        <p:nvGrpSpPr>
          <p:cNvPr id="1270" name="Google Shape;1270;p72"/>
          <p:cNvGrpSpPr/>
          <p:nvPr/>
        </p:nvGrpSpPr>
        <p:grpSpPr>
          <a:xfrm>
            <a:off x="10343976" y="4576351"/>
            <a:ext cx="7113495" cy="2357860"/>
            <a:chOff x="8564126" y="5863201"/>
            <a:chExt cx="7113495" cy="2357860"/>
          </a:xfrm>
        </p:grpSpPr>
        <p:grpSp>
          <p:nvGrpSpPr>
            <p:cNvPr id="1271" name="Google Shape;1271;p72"/>
            <p:cNvGrpSpPr/>
            <p:nvPr/>
          </p:nvGrpSpPr>
          <p:grpSpPr>
            <a:xfrm>
              <a:off x="8564126" y="5863201"/>
              <a:ext cx="7113495" cy="2357860"/>
              <a:chOff x="4143762" y="4397904"/>
              <a:chExt cx="10010548" cy="3318125"/>
            </a:xfrm>
          </p:grpSpPr>
          <p:pic>
            <p:nvPicPr>
              <p:cNvPr id="1272" name="Google Shape;1272;p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602776" y="6706233"/>
                <a:ext cx="1009796" cy="1009796"/>
              </a:xfrm>
              <a:prstGeom prst="rect">
                <a:avLst/>
              </a:prstGeom>
              <a:noFill/>
              <a:ln>
                <a:noFill/>
              </a:ln>
            </p:spPr>
          </p:pic>
          <p:pic>
            <p:nvPicPr>
              <p:cNvPr id="1273" name="Google Shape;1273;p7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143762" y="4397904"/>
                <a:ext cx="1924285" cy="823594"/>
              </a:xfrm>
              <a:prstGeom prst="rect">
                <a:avLst/>
              </a:prstGeom>
              <a:noFill/>
              <a:ln>
                <a:noFill/>
              </a:ln>
            </p:spPr>
          </p:pic>
          <p:pic>
            <p:nvPicPr>
              <p:cNvPr id="1274" name="Google Shape;1274;p7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483790" y="6904480"/>
                <a:ext cx="1872644" cy="374530"/>
              </a:xfrm>
              <a:prstGeom prst="rect">
                <a:avLst/>
              </a:prstGeom>
              <a:noFill/>
              <a:ln>
                <a:noFill/>
              </a:ln>
            </p:spPr>
          </p:pic>
          <p:pic>
            <p:nvPicPr>
              <p:cNvPr id="1275" name="Google Shape;1275;p7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785351" y="4615629"/>
                <a:ext cx="1309749" cy="445325"/>
              </a:xfrm>
              <a:prstGeom prst="rect">
                <a:avLst/>
              </a:prstGeom>
              <a:noFill/>
              <a:ln>
                <a:noFill/>
              </a:ln>
            </p:spPr>
          </p:pic>
          <p:sp>
            <p:nvSpPr>
              <p:cNvPr id="1276" name="Google Shape;1276;p72"/>
              <p:cNvSpPr txBox="1"/>
              <p:nvPr/>
            </p:nvSpPr>
            <p:spPr>
              <a:xfrm>
                <a:off x="7251942" y="4451386"/>
                <a:ext cx="1607400" cy="6909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900" b="1" i="0" u="none" strike="noStrike" cap="none">
                    <a:solidFill>
                      <a:srgbClr val="000000"/>
                    </a:solidFill>
                    <a:latin typeface="Trebuchet MS"/>
                    <a:ea typeface="Trebuchet MS"/>
                    <a:cs typeface="Trebuchet MS"/>
                    <a:sym typeface="Trebuchet MS"/>
                  </a:rPr>
                  <a:t>mpi4py</a:t>
                </a:r>
                <a:endParaRPr sz="1900" b="1" i="0" u="none" strike="noStrike" cap="none">
                  <a:solidFill>
                    <a:srgbClr val="000000"/>
                  </a:solidFill>
                  <a:latin typeface="Trebuchet MS"/>
                  <a:ea typeface="Trebuchet MS"/>
                  <a:cs typeface="Trebuchet MS"/>
                  <a:sym typeface="Trebuchet MS"/>
                </a:endParaRPr>
              </a:p>
            </p:txBody>
          </p:sp>
          <p:pic>
            <p:nvPicPr>
              <p:cNvPr id="1277" name="Google Shape;1277;p7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2021090" y="4586040"/>
                <a:ext cx="1666129" cy="445325"/>
              </a:xfrm>
              <a:prstGeom prst="rect">
                <a:avLst/>
              </a:prstGeom>
              <a:noFill/>
              <a:ln>
                <a:noFill/>
              </a:ln>
            </p:spPr>
          </p:pic>
          <p:pic>
            <p:nvPicPr>
              <p:cNvPr id="1278" name="Google Shape;1278;p7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828485" y="6782809"/>
                <a:ext cx="2325825" cy="559986"/>
              </a:xfrm>
              <a:prstGeom prst="rect">
                <a:avLst/>
              </a:prstGeom>
              <a:noFill/>
              <a:ln>
                <a:noFill/>
              </a:ln>
            </p:spPr>
          </p:pic>
          <p:pic>
            <p:nvPicPr>
              <p:cNvPr id="1279" name="Google Shape;1279;p7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9227652" y="6807338"/>
                <a:ext cx="1729617" cy="657402"/>
              </a:xfrm>
              <a:prstGeom prst="rect">
                <a:avLst/>
              </a:prstGeom>
              <a:noFill/>
              <a:ln>
                <a:noFill/>
              </a:ln>
            </p:spPr>
          </p:pic>
        </p:grpSp>
        <p:cxnSp>
          <p:nvCxnSpPr>
            <p:cNvPr id="1280" name="Google Shape;1280;p72"/>
            <p:cNvCxnSpPr/>
            <p:nvPr/>
          </p:nvCxnSpPr>
          <p:spPr>
            <a:xfrm>
              <a:off x="9260406" y="6417617"/>
              <a:ext cx="1626000" cy="1096800"/>
            </a:xfrm>
            <a:prstGeom prst="straightConnector1">
              <a:avLst/>
            </a:prstGeom>
            <a:noFill/>
            <a:ln w="25400" cap="rnd" cmpd="sng">
              <a:solidFill>
                <a:schemeClr val="lt2"/>
              </a:solidFill>
              <a:prstDash val="solid"/>
              <a:round/>
              <a:headEnd type="none" w="sm" len="sm"/>
              <a:tailEnd type="none" w="sm" len="sm"/>
            </a:ln>
          </p:spPr>
        </p:cxnSp>
        <p:cxnSp>
          <p:nvCxnSpPr>
            <p:cNvPr id="1281" name="Google Shape;1281;p72"/>
            <p:cNvCxnSpPr/>
            <p:nvPr/>
          </p:nvCxnSpPr>
          <p:spPr>
            <a:xfrm>
              <a:off x="9259142" y="6412559"/>
              <a:ext cx="3490500" cy="1099800"/>
            </a:xfrm>
            <a:prstGeom prst="straightConnector1">
              <a:avLst/>
            </a:prstGeom>
            <a:noFill/>
            <a:ln w="25400" cap="rnd" cmpd="sng">
              <a:solidFill>
                <a:schemeClr val="accent1"/>
              </a:solidFill>
              <a:prstDash val="solid"/>
              <a:round/>
              <a:headEnd type="none" w="sm" len="sm"/>
              <a:tailEnd type="none" w="sm" len="sm"/>
            </a:ln>
          </p:spPr>
        </p:cxnSp>
        <p:cxnSp>
          <p:nvCxnSpPr>
            <p:cNvPr id="1282" name="Google Shape;1282;p72"/>
            <p:cNvCxnSpPr/>
            <p:nvPr/>
          </p:nvCxnSpPr>
          <p:spPr>
            <a:xfrm>
              <a:off x="9257697" y="6412752"/>
              <a:ext cx="5582700" cy="1098600"/>
            </a:xfrm>
            <a:prstGeom prst="straightConnector1">
              <a:avLst/>
            </a:prstGeom>
            <a:noFill/>
            <a:ln w="25400" cap="rnd" cmpd="sng">
              <a:solidFill>
                <a:schemeClr val="lt2"/>
              </a:solidFill>
              <a:prstDash val="solid"/>
              <a:round/>
              <a:headEnd type="none" w="sm" len="sm"/>
              <a:tailEnd type="none" w="sm" len="sm"/>
            </a:ln>
          </p:spPr>
        </p:cxnSp>
        <p:cxnSp>
          <p:nvCxnSpPr>
            <p:cNvPr id="1283" name="Google Shape;1283;p72"/>
            <p:cNvCxnSpPr/>
            <p:nvPr/>
          </p:nvCxnSpPr>
          <p:spPr>
            <a:xfrm flipH="1">
              <a:off x="9257757" y="6406515"/>
              <a:ext cx="2064900" cy="1107300"/>
            </a:xfrm>
            <a:prstGeom prst="straightConnector1">
              <a:avLst/>
            </a:prstGeom>
            <a:noFill/>
            <a:ln w="25400" cap="rnd" cmpd="sng">
              <a:solidFill>
                <a:schemeClr val="accent1"/>
              </a:solidFill>
              <a:prstDash val="solid"/>
              <a:round/>
              <a:headEnd type="none" w="sm" len="sm"/>
              <a:tailEnd type="none" w="sm" len="sm"/>
            </a:ln>
          </p:spPr>
        </p:cxnSp>
        <p:cxnSp>
          <p:nvCxnSpPr>
            <p:cNvPr id="1284" name="Google Shape;1284;p72"/>
            <p:cNvCxnSpPr/>
            <p:nvPr/>
          </p:nvCxnSpPr>
          <p:spPr>
            <a:xfrm flipH="1">
              <a:off x="10888558" y="6408234"/>
              <a:ext cx="434100" cy="1108200"/>
            </a:xfrm>
            <a:prstGeom prst="straightConnector1">
              <a:avLst/>
            </a:prstGeom>
            <a:noFill/>
            <a:ln w="25400" cap="rnd" cmpd="sng">
              <a:solidFill>
                <a:schemeClr val="lt2"/>
              </a:solidFill>
              <a:prstDash val="solid"/>
              <a:round/>
              <a:headEnd type="none" w="sm" len="sm"/>
              <a:tailEnd type="none" w="sm" len="sm"/>
            </a:ln>
          </p:spPr>
        </p:cxnSp>
        <p:cxnSp>
          <p:nvCxnSpPr>
            <p:cNvPr id="1285" name="Google Shape;1285;p72"/>
            <p:cNvCxnSpPr/>
            <p:nvPr/>
          </p:nvCxnSpPr>
          <p:spPr>
            <a:xfrm flipH="1">
              <a:off x="10890617" y="6408234"/>
              <a:ext cx="2146500" cy="1104000"/>
            </a:xfrm>
            <a:prstGeom prst="straightConnector1">
              <a:avLst/>
            </a:prstGeom>
            <a:noFill/>
            <a:ln w="25400" cap="rnd" cmpd="sng">
              <a:solidFill>
                <a:schemeClr val="lt2"/>
              </a:solidFill>
              <a:prstDash val="solid"/>
              <a:round/>
              <a:headEnd type="none" w="sm" len="sm"/>
              <a:tailEnd type="none" w="sm" len="sm"/>
            </a:ln>
          </p:spPr>
        </p:cxnSp>
        <p:cxnSp>
          <p:nvCxnSpPr>
            <p:cNvPr id="1286" name="Google Shape;1286;p72"/>
            <p:cNvCxnSpPr/>
            <p:nvPr/>
          </p:nvCxnSpPr>
          <p:spPr>
            <a:xfrm>
              <a:off x="11327811" y="6413387"/>
              <a:ext cx="1417800" cy="1096800"/>
            </a:xfrm>
            <a:prstGeom prst="straightConnector1">
              <a:avLst/>
            </a:prstGeom>
            <a:noFill/>
            <a:ln w="25400" cap="rnd" cmpd="sng">
              <a:solidFill>
                <a:schemeClr val="accent1"/>
              </a:solidFill>
              <a:prstDash val="solid"/>
              <a:round/>
              <a:headEnd type="none" w="sm" len="sm"/>
              <a:tailEnd type="none" w="sm" len="sm"/>
            </a:ln>
          </p:spPr>
        </p:cxnSp>
        <p:cxnSp>
          <p:nvCxnSpPr>
            <p:cNvPr id="1287" name="Google Shape;1287;p72"/>
            <p:cNvCxnSpPr/>
            <p:nvPr/>
          </p:nvCxnSpPr>
          <p:spPr>
            <a:xfrm>
              <a:off x="13040554" y="6409951"/>
              <a:ext cx="1798500" cy="1098900"/>
            </a:xfrm>
            <a:prstGeom prst="straightConnector1">
              <a:avLst/>
            </a:prstGeom>
            <a:noFill/>
            <a:ln w="25400" cap="rnd" cmpd="sng">
              <a:solidFill>
                <a:schemeClr val="lt2"/>
              </a:solidFill>
              <a:prstDash val="solid"/>
              <a:round/>
              <a:headEnd type="none" w="sm" len="sm"/>
              <a:tailEnd type="none" w="sm" len="sm"/>
            </a:ln>
          </p:spPr>
        </p:cxnSp>
        <p:cxnSp>
          <p:nvCxnSpPr>
            <p:cNvPr id="1288" name="Google Shape;1288;p72"/>
            <p:cNvCxnSpPr/>
            <p:nvPr/>
          </p:nvCxnSpPr>
          <p:spPr>
            <a:xfrm flipH="1">
              <a:off x="12751722" y="6412559"/>
              <a:ext cx="2087400" cy="1101900"/>
            </a:xfrm>
            <a:prstGeom prst="straightConnector1">
              <a:avLst/>
            </a:prstGeom>
            <a:noFill/>
            <a:ln w="25400" cap="rnd" cmpd="sng">
              <a:solidFill>
                <a:schemeClr val="accent1"/>
              </a:solidFill>
              <a:prstDash val="solid"/>
              <a:round/>
              <a:headEnd type="none" w="sm" len="sm"/>
              <a:tailEnd type="none" w="sm" len="sm"/>
            </a:ln>
          </p:spPr>
        </p:cxnSp>
        <p:cxnSp>
          <p:nvCxnSpPr>
            <p:cNvPr id="1289" name="Google Shape;1289;p72"/>
            <p:cNvCxnSpPr/>
            <p:nvPr/>
          </p:nvCxnSpPr>
          <p:spPr>
            <a:xfrm>
              <a:off x="11326093" y="6406515"/>
              <a:ext cx="3513000" cy="1106100"/>
            </a:xfrm>
            <a:prstGeom prst="straightConnector1">
              <a:avLst/>
            </a:prstGeom>
            <a:noFill/>
            <a:ln w="25400" cap="rnd" cmpd="sng">
              <a:solidFill>
                <a:schemeClr val="lt2"/>
              </a:solidFill>
              <a:prstDash val="solid"/>
              <a:round/>
              <a:headEnd type="none" w="sm" len="sm"/>
              <a:tailEnd type="none" w="sm" len="sm"/>
            </a:ln>
          </p:spPr>
        </p:cxnSp>
        <p:cxnSp>
          <p:nvCxnSpPr>
            <p:cNvPr id="1290" name="Google Shape;1290;p72"/>
            <p:cNvCxnSpPr/>
            <p:nvPr/>
          </p:nvCxnSpPr>
          <p:spPr>
            <a:xfrm flipH="1">
              <a:off x="12749801" y="6408234"/>
              <a:ext cx="285600" cy="1106100"/>
            </a:xfrm>
            <a:prstGeom prst="straightConnector1">
              <a:avLst/>
            </a:prstGeom>
            <a:noFill/>
            <a:ln w="25400" cap="rnd" cmpd="sng">
              <a:solidFill>
                <a:schemeClr val="accent1"/>
              </a:solidFill>
              <a:prstDash val="solid"/>
              <a:round/>
              <a:headEnd type="none" w="sm" len="sm"/>
              <a:tailEnd type="none" w="sm" len="sm"/>
            </a:ln>
          </p:spPr>
        </p:cxnSp>
        <p:cxnSp>
          <p:nvCxnSpPr>
            <p:cNvPr id="1291" name="Google Shape;1291;p72"/>
            <p:cNvCxnSpPr/>
            <p:nvPr/>
          </p:nvCxnSpPr>
          <p:spPr>
            <a:xfrm flipH="1">
              <a:off x="10889429" y="6410030"/>
              <a:ext cx="3945900" cy="1105200"/>
            </a:xfrm>
            <a:prstGeom prst="straightConnector1">
              <a:avLst/>
            </a:prstGeom>
            <a:noFill/>
            <a:ln w="25400" cap="rnd" cmpd="sng">
              <a:solidFill>
                <a:schemeClr val="lt2"/>
              </a:solidFill>
              <a:prstDash val="solid"/>
              <a:round/>
              <a:headEnd type="none" w="sm" len="sm"/>
              <a:tailEnd type="none" w="sm" len="sm"/>
            </a:ln>
          </p:spPr>
        </p:cxnSp>
        <p:cxnSp>
          <p:nvCxnSpPr>
            <p:cNvPr id="1292" name="Google Shape;1292;p72"/>
            <p:cNvCxnSpPr/>
            <p:nvPr/>
          </p:nvCxnSpPr>
          <p:spPr>
            <a:xfrm flipH="1">
              <a:off x="9256581" y="6405676"/>
              <a:ext cx="3780000" cy="1109400"/>
            </a:xfrm>
            <a:prstGeom prst="straightConnector1">
              <a:avLst/>
            </a:prstGeom>
            <a:noFill/>
            <a:ln w="25400" cap="rnd" cmpd="sng">
              <a:solidFill>
                <a:schemeClr val="accent1"/>
              </a:solidFill>
              <a:prstDash val="solid"/>
              <a:round/>
              <a:headEnd type="none" w="sm" len="sm"/>
              <a:tailEnd type="none" w="sm" len="sm"/>
            </a:ln>
          </p:spPr>
        </p:cxnSp>
        <p:cxnSp>
          <p:nvCxnSpPr>
            <p:cNvPr id="1293" name="Google Shape;1293;p72"/>
            <p:cNvCxnSpPr/>
            <p:nvPr/>
          </p:nvCxnSpPr>
          <p:spPr>
            <a:xfrm flipH="1">
              <a:off x="9257842" y="6409922"/>
              <a:ext cx="5577600" cy="1105200"/>
            </a:xfrm>
            <a:prstGeom prst="straightConnector1">
              <a:avLst/>
            </a:prstGeom>
            <a:noFill/>
            <a:ln w="25400" cap="rnd" cmpd="sng">
              <a:solidFill>
                <a:schemeClr val="accent1"/>
              </a:solidFill>
              <a:prstDash val="solid"/>
              <a:round/>
              <a:headEnd type="none" w="sm" len="sm"/>
              <a:tailEnd type="none" w="sm" len="sm"/>
            </a:ln>
          </p:spPr>
        </p:cxnSp>
        <p:sp>
          <p:nvSpPr>
            <p:cNvPr id="1294" name="Google Shape;1294;p72"/>
            <p:cNvSpPr/>
            <p:nvPr/>
          </p:nvSpPr>
          <p:spPr>
            <a:xfrm>
              <a:off x="9249893" y="6404436"/>
              <a:ext cx="5600100" cy="1118100"/>
            </a:xfrm>
            <a:prstGeom prst="rect">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295" name="Google Shape;1295;p72"/>
          <p:cNvSpPr txBox="1">
            <a:spLocks noGrp="1"/>
          </p:cNvSpPr>
          <p:nvPr>
            <p:ph type="body" idx="1"/>
          </p:nvPr>
        </p:nvSpPr>
        <p:spPr>
          <a:xfrm>
            <a:off x="861250" y="3505059"/>
            <a:ext cx="8419200" cy="6198300"/>
          </a:xfrm>
          <a:prstGeom prst="rect">
            <a:avLst/>
          </a:prstGeom>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a:t>Real-world workflows often need to share data between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RAPIDS supports device memory sharing between many popular data science and deep learning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Keeps data on the GPU--avoids costly copying back and forth to host memory</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marL="283110" lvl="0" indent="-161190" algn="l" rtl="0">
              <a:spcBef>
                <a:spcPts val="30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7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Arrays and DataFrames</a:t>
            </a:r>
            <a:endParaRPr/>
          </a:p>
        </p:txBody>
      </p:sp>
      <p:sp>
        <p:nvSpPr>
          <p:cNvPr id="1302" name="Google Shape;1302;p7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CUDA Python Arrays</a:t>
            </a:r>
            <a:endParaRPr/>
          </a:p>
        </p:txBody>
      </p:sp>
      <p:pic>
        <p:nvPicPr>
          <p:cNvPr id="1303" name="Google Shape;1303;p7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40079" y="3542076"/>
            <a:ext cx="3105798" cy="1329290"/>
          </a:xfrm>
          <a:prstGeom prst="rect">
            <a:avLst/>
          </a:prstGeom>
          <a:noFill/>
          <a:ln>
            <a:noFill/>
          </a:ln>
        </p:spPr>
      </p:pic>
      <p:pic>
        <p:nvPicPr>
          <p:cNvPr id="1304" name="Google Shape;1304;p7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19246" y="3817567"/>
            <a:ext cx="2792976" cy="746510"/>
          </a:xfrm>
          <a:prstGeom prst="rect">
            <a:avLst/>
          </a:prstGeom>
          <a:noFill/>
          <a:ln>
            <a:noFill/>
          </a:ln>
        </p:spPr>
      </p:pic>
      <p:grpSp>
        <p:nvGrpSpPr>
          <p:cNvPr id="1305" name="Google Shape;1305;p73"/>
          <p:cNvGrpSpPr/>
          <p:nvPr/>
        </p:nvGrpSpPr>
        <p:grpSpPr>
          <a:xfrm>
            <a:off x="1847256" y="5748631"/>
            <a:ext cx="7677814" cy="3302759"/>
            <a:chOff x="1683354" y="5813946"/>
            <a:chExt cx="7677814" cy="3302759"/>
          </a:xfrm>
        </p:grpSpPr>
        <p:sp>
          <p:nvSpPr>
            <p:cNvPr id="1306" name="Google Shape;1306;p73"/>
            <p:cNvSpPr/>
            <p:nvPr/>
          </p:nvSpPr>
          <p:spPr>
            <a:xfrm>
              <a:off x="1683354" y="5813946"/>
              <a:ext cx="156949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7" name="Google Shape;1307;p73"/>
            <p:cNvSpPr/>
            <p:nvPr/>
          </p:nvSpPr>
          <p:spPr>
            <a:xfrm>
              <a:off x="1683354" y="6223378"/>
              <a:ext cx="156949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8" name="Google Shape;1308;p73"/>
            <p:cNvSpPr/>
            <p:nvPr/>
          </p:nvSpPr>
          <p:spPr>
            <a:xfrm>
              <a:off x="1683354" y="7424381"/>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9" name="Google Shape;1309;p73"/>
            <p:cNvSpPr/>
            <p:nvPr/>
          </p:nvSpPr>
          <p:spPr>
            <a:xfrm>
              <a:off x="1683354" y="8338782"/>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0" name="Google Shape;1310;p73"/>
            <p:cNvSpPr/>
            <p:nvPr/>
          </p:nvSpPr>
          <p:spPr>
            <a:xfrm>
              <a:off x="4844020" y="5813946"/>
              <a:ext cx="144666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1" name="Google Shape;1311;p73"/>
            <p:cNvSpPr/>
            <p:nvPr/>
          </p:nvSpPr>
          <p:spPr>
            <a:xfrm>
              <a:off x="4844020" y="6223378"/>
              <a:ext cx="144666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2" name="Google Shape;1312;p73"/>
            <p:cNvSpPr/>
            <p:nvPr/>
          </p:nvSpPr>
          <p:spPr>
            <a:xfrm>
              <a:off x="4844020" y="7424381"/>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3" name="Google Shape;1313;p73"/>
            <p:cNvSpPr/>
            <p:nvPr/>
          </p:nvSpPr>
          <p:spPr>
            <a:xfrm>
              <a:off x="4844020" y="8338782"/>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4" name="Google Shape;1314;p73"/>
            <p:cNvSpPr/>
            <p:nvPr/>
          </p:nvSpPr>
          <p:spPr>
            <a:xfrm>
              <a:off x="3381290" y="5813946"/>
              <a:ext cx="400624"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5" name="Google Shape;1315;p73"/>
            <p:cNvSpPr/>
            <p:nvPr/>
          </p:nvSpPr>
          <p:spPr>
            <a:xfrm>
              <a:off x="3381290" y="6223378"/>
              <a:ext cx="400624"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6" name="Google Shape;1316;p73"/>
            <p:cNvSpPr/>
            <p:nvPr/>
          </p:nvSpPr>
          <p:spPr>
            <a:xfrm>
              <a:off x="3381290" y="7424381"/>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7" name="Google Shape;1317;p73"/>
            <p:cNvSpPr/>
            <p:nvPr/>
          </p:nvSpPr>
          <p:spPr>
            <a:xfrm>
              <a:off x="3381290" y="8338782"/>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8" name="Google Shape;1318;p73"/>
            <p:cNvSpPr/>
            <p:nvPr/>
          </p:nvSpPr>
          <p:spPr>
            <a:xfrm>
              <a:off x="3910358" y="5813946"/>
              <a:ext cx="80521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9" name="Google Shape;1319;p73"/>
            <p:cNvSpPr/>
            <p:nvPr/>
          </p:nvSpPr>
          <p:spPr>
            <a:xfrm>
              <a:off x="3910358" y="6223378"/>
              <a:ext cx="80521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0" name="Google Shape;1320;p73"/>
            <p:cNvSpPr/>
            <p:nvPr/>
          </p:nvSpPr>
          <p:spPr>
            <a:xfrm>
              <a:off x="3910358" y="7424381"/>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1" name="Google Shape;1321;p73"/>
            <p:cNvSpPr/>
            <p:nvPr/>
          </p:nvSpPr>
          <p:spPr>
            <a:xfrm>
              <a:off x="3910358" y="8338782"/>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2" name="Google Shape;1322;p73"/>
            <p:cNvSpPr/>
            <p:nvPr/>
          </p:nvSpPr>
          <p:spPr>
            <a:xfrm>
              <a:off x="6419127" y="5813946"/>
              <a:ext cx="68238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3" name="Google Shape;1323;p73"/>
            <p:cNvSpPr/>
            <p:nvPr/>
          </p:nvSpPr>
          <p:spPr>
            <a:xfrm>
              <a:off x="6419127" y="6223378"/>
              <a:ext cx="68238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4" name="Google Shape;1324;p73"/>
            <p:cNvSpPr/>
            <p:nvPr/>
          </p:nvSpPr>
          <p:spPr>
            <a:xfrm>
              <a:off x="6419127" y="7424381"/>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5" name="Google Shape;1325;p73"/>
            <p:cNvSpPr/>
            <p:nvPr/>
          </p:nvSpPr>
          <p:spPr>
            <a:xfrm>
              <a:off x="6419127" y="8338782"/>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26" name="Google Shape;1326;p73"/>
            <p:cNvGrpSpPr/>
            <p:nvPr/>
          </p:nvGrpSpPr>
          <p:grpSpPr>
            <a:xfrm>
              <a:off x="7181155" y="6223378"/>
              <a:ext cx="168821" cy="1067025"/>
              <a:chOff x="7237213" y="6223378"/>
              <a:chExt cx="168821" cy="1067025"/>
            </a:xfrm>
          </p:grpSpPr>
          <p:cxnSp>
            <p:nvCxnSpPr>
              <p:cNvPr id="1327" name="Google Shape;1327;p73"/>
              <p:cNvCxnSpPr/>
              <p:nvPr/>
            </p:nvCxnSpPr>
            <p:spPr>
              <a:xfrm>
                <a:off x="7400570" y="6223378"/>
                <a:ext cx="0" cy="1067025"/>
              </a:xfrm>
              <a:prstGeom prst="straightConnector1">
                <a:avLst/>
              </a:prstGeom>
              <a:noFill/>
              <a:ln w="19050" cap="flat" cmpd="sng">
                <a:solidFill>
                  <a:srgbClr val="868686"/>
                </a:solidFill>
                <a:prstDash val="solid"/>
                <a:round/>
                <a:headEnd type="none" w="sm" len="sm"/>
                <a:tailEnd type="none" w="sm" len="sm"/>
              </a:ln>
            </p:spPr>
          </p:cxnSp>
          <p:cxnSp>
            <p:nvCxnSpPr>
              <p:cNvPr id="1328" name="Google Shape;1328;p73"/>
              <p:cNvCxnSpPr/>
              <p:nvPr/>
            </p:nvCxnSpPr>
            <p:spPr>
              <a:xfrm rot="10800000">
                <a:off x="7237213" y="7287904"/>
                <a:ext cx="168821" cy="0"/>
              </a:xfrm>
              <a:prstGeom prst="straightConnector1">
                <a:avLst/>
              </a:prstGeom>
              <a:noFill/>
              <a:ln w="19050" cap="flat" cmpd="sng">
                <a:solidFill>
                  <a:srgbClr val="868686"/>
                </a:solidFill>
                <a:prstDash val="solid"/>
                <a:round/>
                <a:headEnd type="none" w="sm" len="sm"/>
                <a:tailEnd type="none" w="sm" len="sm"/>
              </a:ln>
            </p:spPr>
          </p:cxnSp>
          <p:cxnSp>
            <p:nvCxnSpPr>
              <p:cNvPr id="1329" name="Google Shape;1329;p73"/>
              <p:cNvCxnSpPr/>
              <p:nvPr/>
            </p:nvCxnSpPr>
            <p:spPr>
              <a:xfrm rot="10800000">
                <a:off x="7237213" y="6234224"/>
                <a:ext cx="168821" cy="0"/>
              </a:xfrm>
              <a:prstGeom prst="straightConnector1">
                <a:avLst/>
              </a:prstGeom>
              <a:noFill/>
              <a:ln w="19050" cap="flat" cmpd="sng">
                <a:solidFill>
                  <a:srgbClr val="868686"/>
                </a:solidFill>
                <a:prstDash val="solid"/>
                <a:round/>
                <a:headEnd type="none" w="sm" len="sm"/>
                <a:tailEnd type="none" w="sm" len="sm"/>
              </a:ln>
            </p:spPr>
          </p:cxnSp>
        </p:grpSp>
        <p:grpSp>
          <p:nvGrpSpPr>
            <p:cNvPr id="1330" name="Google Shape;1330;p73"/>
            <p:cNvGrpSpPr/>
            <p:nvPr/>
          </p:nvGrpSpPr>
          <p:grpSpPr>
            <a:xfrm>
              <a:off x="7164399" y="5813947"/>
              <a:ext cx="1058722" cy="3302748"/>
              <a:chOff x="6713564" y="6223378"/>
              <a:chExt cx="693206" cy="1064526"/>
            </a:xfrm>
          </p:grpSpPr>
          <p:cxnSp>
            <p:nvCxnSpPr>
              <p:cNvPr id="1331" name="Google Shape;1331;p73"/>
              <p:cNvCxnSpPr/>
              <p:nvPr/>
            </p:nvCxnSpPr>
            <p:spPr>
              <a:xfrm>
                <a:off x="7406770" y="6223378"/>
                <a:ext cx="0" cy="1064526"/>
              </a:xfrm>
              <a:prstGeom prst="straightConnector1">
                <a:avLst/>
              </a:prstGeom>
              <a:noFill/>
              <a:ln w="19050" cap="flat" cmpd="sng">
                <a:solidFill>
                  <a:srgbClr val="868686"/>
                </a:solidFill>
                <a:prstDash val="solid"/>
                <a:round/>
                <a:headEnd type="none" w="sm" len="sm"/>
                <a:tailEnd type="none" w="sm" len="sm"/>
              </a:ln>
            </p:spPr>
          </p:cxnSp>
          <p:cxnSp>
            <p:nvCxnSpPr>
              <p:cNvPr id="1332" name="Google Shape;1332;p73"/>
              <p:cNvCxnSpPr/>
              <p:nvPr/>
            </p:nvCxnSpPr>
            <p:spPr>
              <a:xfrm rot="10800000">
                <a:off x="6725139" y="7287904"/>
                <a:ext cx="680896" cy="0"/>
              </a:xfrm>
              <a:prstGeom prst="straightConnector1">
                <a:avLst/>
              </a:prstGeom>
              <a:noFill/>
              <a:ln w="19050" cap="flat" cmpd="sng">
                <a:solidFill>
                  <a:srgbClr val="868686"/>
                </a:solidFill>
                <a:prstDash val="solid"/>
                <a:round/>
                <a:headEnd type="none" w="sm" len="sm"/>
                <a:tailEnd type="none" w="sm" len="sm"/>
              </a:ln>
            </p:spPr>
          </p:cxnSp>
          <p:cxnSp>
            <p:nvCxnSpPr>
              <p:cNvPr id="1333" name="Google Shape;1333;p73"/>
              <p:cNvCxnSpPr/>
              <p:nvPr/>
            </p:nvCxnSpPr>
            <p:spPr>
              <a:xfrm rot="10800000">
                <a:off x="6713564" y="6225710"/>
                <a:ext cx="692471" cy="0"/>
              </a:xfrm>
              <a:prstGeom prst="straightConnector1">
                <a:avLst/>
              </a:prstGeom>
              <a:noFill/>
              <a:ln w="19050" cap="flat" cmpd="sng">
                <a:solidFill>
                  <a:srgbClr val="868686"/>
                </a:solidFill>
                <a:prstDash val="solid"/>
                <a:round/>
                <a:headEnd type="none" w="sm" len="sm"/>
                <a:tailEnd type="none" w="sm" len="sm"/>
              </a:ln>
            </p:spPr>
          </p:cxnSp>
        </p:grpSp>
        <p:sp>
          <p:nvSpPr>
            <p:cNvPr id="1334" name="Google Shape;1334;p73"/>
            <p:cNvSpPr txBox="1"/>
            <p:nvPr/>
          </p:nvSpPr>
          <p:spPr>
            <a:xfrm>
              <a:off x="7339286" y="6572656"/>
              <a:ext cx="1012836"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NumPy Array</a:t>
              </a:r>
              <a:endParaRPr sz="2000" b="0" i="0" u="none" strike="noStrike" cap="none">
                <a:solidFill>
                  <a:schemeClr val="accent4"/>
                </a:solidFill>
                <a:latin typeface="Arial"/>
                <a:ea typeface="Arial"/>
                <a:cs typeface="Arial"/>
                <a:sym typeface="Arial"/>
              </a:endParaRPr>
            </a:p>
          </p:txBody>
        </p:sp>
        <p:sp>
          <p:nvSpPr>
            <p:cNvPr id="1335" name="Google Shape;1335;p73"/>
            <p:cNvSpPr txBox="1"/>
            <p:nvPr/>
          </p:nvSpPr>
          <p:spPr>
            <a:xfrm>
              <a:off x="8221854" y="7267228"/>
              <a:ext cx="1139314"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Dask Array</a:t>
              </a:r>
              <a:endParaRPr sz="2000" b="0" i="0" u="none" strike="noStrike" cap="none">
                <a:solidFill>
                  <a:schemeClr val="accent4"/>
                </a:solidFill>
                <a:latin typeface="Arial"/>
                <a:ea typeface="Arial"/>
                <a:cs typeface="Arial"/>
                <a:sym typeface="Arial"/>
              </a:endParaRPr>
            </a:p>
          </p:txBody>
        </p:sp>
      </p:grpSp>
      <p:sp>
        <p:nvSpPr>
          <p:cNvPr id="1336" name="Google Shape;1336;p73"/>
          <p:cNvSpPr txBox="1">
            <a:spLocks noGrp="1"/>
          </p:cNvSpPr>
          <p:nvPr>
            <p:ph type="body" idx="1"/>
          </p:nvPr>
        </p:nvSpPr>
        <p:spPr>
          <a:xfrm>
            <a:off x="9738550" y="6351650"/>
            <a:ext cx="7596950" cy="2516526"/>
          </a:xfrm>
          <a:prstGeom prst="rect">
            <a:avLst/>
          </a:prstGeom>
        </p:spPr>
        <p:txBody>
          <a:bodyPr spcFirstLastPara="1" wrap="square" lIns="91425" tIns="45700" rIns="91425" bIns="45700" anchor="t" anchorCtr="0">
            <a:noAutofit/>
          </a:bodyPr>
          <a:lstStyle/>
          <a:p>
            <a:pPr marL="283111" lvl="0" indent="-283111" algn="l" rtl="0">
              <a:spcBef>
                <a:spcPts val="0"/>
              </a:spcBef>
              <a:spcAft>
                <a:spcPts val="0"/>
              </a:spcAft>
              <a:buClr>
                <a:schemeClr val="lt2"/>
              </a:buClr>
              <a:buSzPts val="1920"/>
              <a:buFont typeface="Noto Sans Symbols"/>
              <a:buChar char="▸"/>
            </a:pPr>
            <a:r>
              <a:rPr lang="en-US"/>
              <a:t>Scales NumPy to distributed clusters</a:t>
            </a:r>
            <a:endParaRPr/>
          </a:p>
          <a:p>
            <a:pPr marL="283111" lvl="0" indent="-283111" algn="l" rtl="0">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marL="283111" lvl="0" indent="-283111" algn="l" rtl="0">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cxnSp>
        <p:nvCxnSpPr>
          <p:cNvPr id="1342" name="Google Shape;1342;p74"/>
          <p:cNvCxnSpPr/>
          <p:nvPr/>
        </p:nvCxnSpPr>
        <p:spPr>
          <a:xfrm>
            <a:off x="3007135" y="5143498"/>
            <a:ext cx="13329000" cy="0"/>
          </a:xfrm>
          <a:prstGeom prst="straightConnector1">
            <a:avLst/>
          </a:prstGeom>
          <a:noFill/>
          <a:ln w="12700" cap="flat" cmpd="sng">
            <a:solidFill>
              <a:srgbClr val="B3B3B3"/>
            </a:solidFill>
            <a:prstDash val="solid"/>
            <a:round/>
            <a:headEnd type="none" w="sm" len="sm"/>
            <a:tailEnd type="none" w="sm" len="sm"/>
          </a:ln>
        </p:spPr>
      </p:cxnSp>
      <p:sp>
        <p:nvSpPr>
          <p:cNvPr id="1343" name="Google Shape;1343;p74"/>
          <p:cNvSpPr/>
          <p:nvPr/>
        </p:nvSpPr>
        <p:spPr>
          <a:xfrm>
            <a:off x="4166041" y="9230583"/>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600" b="0" i="1" u="none" strike="noStrike" cap="none">
                <a:solidFill>
                  <a:schemeClr val="accent5"/>
                </a:solidFill>
                <a:latin typeface="Trebuchet MS"/>
                <a:ea typeface="Trebuchet MS"/>
                <a:cs typeface="Trebuchet MS"/>
                <a:sym typeface="Trebuchet MS"/>
              </a:rPr>
              <a:t>More details: </a:t>
            </a:r>
            <a:r>
              <a:rPr lang="en-US" sz="1600" b="0" i="1" u="sng" strike="noStrike" cap="none">
                <a:solidFill>
                  <a:schemeClr val="accent5"/>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https://blog.dask.org/2019/06/27/single-gpu-cupy-benchmarks</a:t>
            </a:r>
            <a:endParaRPr sz="1600" b="0" i="1" u="none" strike="noStrike" cap="none">
              <a:solidFill>
                <a:schemeClr val="accent5"/>
              </a:solidFill>
              <a:latin typeface="Trebuchet MS"/>
              <a:ea typeface="Trebuchet MS"/>
              <a:cs typeface="Trebuchet MS"/>
              <a:sym typeface="Trebuchet MS"/>
            </a:endParaRPr>
          </a:p>
        </p:txBody>
      </p:sp>
      <p:sp>
        <p:nvSpPr>
          <p:cNvPr id="1344" name="Google Shape;1344;p7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 Single-GPU CuPy vs NumPy</a:t>
            </a:r>
            <a:endParaRPr/>
          </a:p>
        </p:txBody>
      </p:sp>
      <p:grpSp>
        <p:nvGrpSpPr>
          <p:cNvPr id="1345" name="Google Shape;1345;p74"/>
          <p:cNvGrpSpPr/>
          <p:nvPr/>
        </p:nvGrpSpPr>
        <p:grpSpPr>
          <a:xfrm>
            <a:off x="1956903" y="3121826"/>
            <a:ext cx="14374193" cy="5681799"/>
            <a:chOff x="882436" y="3121826"/>
            <a:chExt cx="14374193" cy="5681799"/>
          </a:xfrm>
        </p:grpSpPr>
        <p:cxnSp>
          <p:nvCxnSpPr>
            <p:cNvPr id="1346" name="Google Shape;1346;p74"/>
            <p:cNvCxnSpPr>
              <a:stCxn id="1347" idx="3"/>
            </p:cNvCxnSpPr>
            <p:nvPr/>
          </p:nvCxnSpPr>
          <p:spPr>
            <a:xfrm>
              <a:off x="1852293" y="3882384"/>
              <a:ext cx="13329000" cy="0"/>
            </a:xfrm>
            <a:prstGeom prst="straightConnector1">
              <a:avLst/>
            </a:prstGeom>
            <a:noFill/>
            <a:ln w="12700" cap="flat" cmpd="sng">
              <a:solidFill>
                <a:srgbClr val="B3B3B3"/>
              </a:solidFill>
              <a:prstDash val="solid"/>
              <a:round/>
              <a:headEnd type="none" w="sm" len="sm"/>
              <a:tailEnd type="none" w="sm" len="sm"/>
            </a:ln>
          </p:spPr>
        </p:cxnSp>
        <p:cxnSp>
          <p:nvCxnSpPr>
            <p:cNvPr id="1348" name="Google Shape;1348;p74"/>
            <p:cNvCxnSpPr/>
            <p:nvPr/>
          </p:nvCxnSpPr>
          <p:spPr>
            <a:xfrm>
              <a:off x="1852293" y="4264723"/>
              <a:ext cx="13329093" cy="0"/>
            </a:xfrm>
            <a:prstGeom prst="straightConnector1">
              <a:avLst/>
            </a:prstGeom>
            <a:noFill/>
            <a:ln w="12700" cap="flat" cmpd="sng">
              <a:solidFill>
                <a:srgbClr val="B3B3B3"/>
              </a:solidFill>
              <a:prstDash val="solid"/>
              <a:round/>
              <a:headEnd type="none" w="sm" len="sm"/>
              <a:tailEnd type="none" w="sm" len="sm"/>
            </a:ln>
          </p:spPr>
        </p:cxnSp>
        <p:sp>
          <p:nvSpPr>
            <p:cNvPr id="1349" name="Google Shape;1349;p74"/>
            <p:cNvSpPr/>
            <p:nvPr/>
          </p:nvSpPr>
          <p:spPr>
            <a:xfrm>
              <a:off x="5378157" y="4772722"/>
              <a:ext cx="480044" cy="28474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50" name="Google Shape;1350;p74"/>
            <p:cNvSpPr/>
            <p:nvPr/>
          </p:nvSpPr>
          <p:spPr>
            <a:xfrm>
              <a:off x="5941094" y="6779941"/>
              <a:ext cx="480044" cy="8401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351" name="Google Shape;1351;p74"/>
            <p:cNvCxnSpPr/>
            <p:nvPr/>
          </p:nvCxnSpPr>
          <p:spPr>
            <a:xfrm rot="10800000">
              <a:off x="1830770" y="7627742"/>
              <a:ext cx="13350615" cy="0"/>
            </a:xfrm>
            <a:prstGeom prst="straightConnector1">
              <a:avLst/>
            </a:prstGeom>
            <a:noFill/>
            <a:ln w="25400" cap="flat" cmpd="sng">
              <a:solidFill>
                <a:srgbClr val="B3B3B3"/>
              </a:solidFill>
              <a:prstDash val="solid"/>
              <a:round/>
              <a:headEnd type="none" w="sm" len="sm"/>
              <a:tailEnd type="none" w="sm" len="sm"/>
            </a:ln>
          </p:spPr>
        </p:cxnSp>
        <p:sp>
          <p:nvSpPr>
            <p:cNvPr id="1347" name="Google Shape;1347;p74"/>
            <p:cNvSpPr txBox="1"/>
            <p:nvPr/>
          </p:nvSpPr>
          <p:spPr>
            <a:xfrm>
              <a:off x="1148576" y="3678384"/>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352" name="Google Shape;1352;p74"/>
            <p:cNvSpPr txBox="1"/>
            <p:nvPr/>
          </p:nvSpPr>
          <p:spPr>
            <a:xfrm>
              <a:off x="1148576" y="4066918"/>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353" name="Google Shape;1353;p74"/>
            <p:cNvSpPr txBox="1"/>
            <p:nvPr/>
          </p:nvSpPr>
          <p:spPr>
            <a:xfrm>
              <a:off x="1407363" y="7414643"/>
              <a:ext cx="44493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354" name="Google Shape;1354;p74"/>
            <p:cNvSpPr txBox="1"/>
            <p:nvPr/>
          </p:nvSpPr>
          <p:spPr>
            <a:xfrm>
              <a:off x="1747830" y="7710781"/>
              <a:ext cx="1643094"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Elementwise</a:t>
              </a:r>
              <a:endParaRPr sz="2400" b="0" i="0" u="none" strike="noStrike" cap="none">
                <a:solidFill>
                  <a:srgbClr val="868686"/>
                </a:solidFill>
                <a:latin typeface="Arial"/>
                <a:ea typeface="Arial"/>
                <a:cs typeface="Arial"/>
                <a:sym typeface="Arial"/>
              </a:endParaRPr>
            </a:p>
          </p:txBody>
        </p:sp>
        <p:sp>
          <p:nvSpPr>
            <p:cNvPr id="1355" name="Google Shape;1355;p74"/>
            <p:cNvSpPr txBox="1"/>
            <p:nvPr/>
          </p:nvSpPr>
          <p:spPr>
            <a:xfrm rot="-5400000">
              <a:off x="-564540" y="5613702"/>
              <a:ext cx="3201624" cy="307672"/>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GPU Speedup Over CPU</a:t>
              </a:r>
              <a:endParaRPr sz="2800" b="0" i="0" u="none" strike="noStrike" cap="none">
                <a:solidFill>
                  <a:srgbClr val="868686"/>
                </a:solidFill>
                <a:latin typeface="Arial"/>
                <a:ea typeface="Arial"/>
                <a:cs typeface="Arial"/>
                <a:sym typeface="Arial"/>
              </a:endParaRPr>
            </a:p>
          </p:txBody>
        </p:sp>
        <p:sp>
          <p:nvSpPr>
            <p:cNvPr id="1356" name="Google Shape;1356;p74"/>
            <p:cNvSpPr txBox="1"/>
            <p:nvPr/>
          </p:nvSpPr>
          <p:spPr>
            <a:xfrm>
              <a:off x="5992821" y="8395667"/>
              <a:ext cx="3200453" cy="407958"/>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Operation</a:t>
              </a:r>
              <a:endParaRPr sz="2800" b="0" i="0" u="none" strike="noStrike" cap="none">
                <a:solidFill>
                  <a:srgbClr val="868686"/>
                </a:solidFill>
                <a:latin typeface="Arial"/>
                <a:ea typeface="Arial"/>
                <a:cs typeface="Arial"/>
                <a:sym typeface="Arial"/>
              </a:endParaRPr>
            </a:p>
          </p:txBody>
        </p:sp>
        <p:grpSp>
          <p:nvGrpSpPr>
            <p:cNvPr id="1357" name="Google Shape;1357;p74"/>
            <p:cNvGrpSpPr/>
            <p:nvPr/>
          </p:nvGrpSpPr>
          <p:grpSpPr>
            <a:xfrm>
              <a:off x="6493652" y="3121826"/>
              <a:ext cx="2407494" cy="408000"/>
              <a:chOff x="11223171" y="3574231"/>
              <a:chExt cx="2848023" cy="408000"/>
            </a:xfrm>
          </p:grpSpPr>
          <p:sp>
            <p:nvSpPr>
              <p:cNvPr id="1358" name="Google Shape;1358;p74"/>
              <p:cNvSpPr txBox="1"/>
              <p:nvPr/>
            </p:nvSpPr>
            <p:spPr>
              <a:xfrm>
                <a:off x="11374211"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800MB</a:t>
                </a:r>
                <a:endParaRPr sz="2400" b="0" i="0" u="none" strike="noStrike" cap="none">
                  <a:solidFill>
                    <a:srgbClr val="868686"/>
                  </a:solidFill>
                  <a:latin typeface="Arial"/>
                  <a:ea typeface="Arial"/>
                  <a:cs typeface="Arial"/>
                  <a:sym typeface="Arial"/>
                </a:endParaRPr>
              </a:p>
            </p:txBody>
          </p:sp>
          <p:sp>
            <p:nvSpPr>
              <p:cNvPr id="1359" name="Google Shape;1359;p74"/>
              <p:cNvSpPr txBox="1"/>
              <p:nvPr/>
            </p:nvSpPr>
            <p:spPr>
              <a:xfrm>
                <a:off x="12911462"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8MB</a:t>
                </a:r>
                <a:endParaRPr sz="2400" b="0" i="0" u="none" strike="noStrike" cap="none">
                  <a:solidFill>
                    <a:srgbClr val="868686"/>
                  </a:solidFill>
                  <a:latin typeface="Arial"/>
                  <a:ea typeface="Arial"/>
                  <a:cs typeface="Arial"/>
                  <a:sym typeface="Arial"/>
                </a:endParaRPr>
              </a:p>
            </p:txBody>
          </p:sp>
          <p:sp>
            <p:nvSpPr>
              <p:cNvPr id="1360" name="Google Shape;1360;p74"/>
              <p:cNvSpPr/>
              <p:nvPr/>
            </p:nvSpPr>
            <p:spPr>
              <a:xfrm>
                <a:off x="11223171" y="3707474"/>
                <a:ext cx="141514"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361" name="Google Shape;1361;p74"/>
              <p:cNvSpPr/>
              <p:nvPr/>
            </p:nvSpPr>
            <p:spPr>
              <a:xfrm>
                <a:off x="12783738"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362" name="Google Shape;1362;p74"/>
            <p:cNvSpPr/>
            <p:nvPr/>
          </p:nvSpPr>
          <p:spPr>
            <a:xfrm>
              <a:off x="3231782"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63" name="Google Shape;1363;p74"/>
            <p:cNvSpPr/>
            <p:nvPr/>
          </p:nvSpPr>
          <p:spPr>
            <a:xfrm>
              <a:off x="2047011" y="4572000"/>
              <a:ext cx="480044" cy="304813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4" name="Google Shape;1364;p74"/>
            <p:cNvSpPr/>
            <p:nvPr/>
          </p:nvSpPr>
          <p:spPr>
            <a:xfrm>
              <a:off x="2609948" y="4906537"/>
              <a:ext cx="480044" cy="271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5" name="Google Shape;1365;p74"/>
            <p:cNvSpPr/>
            <p:nvPr/>
          </p:nvSpPr>
          <p:spPr>
            <a:xfrm>
              <a:off x="3711688" y="4716966"/>
              <a:ext cx="480044" cy="290317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6" name="Google Shape;1366;p74"/>
            <p:cNvSpPr/>
            <p:nvPr/>
          </p:nvSpPr>
          <p:spPr>
            <a:xfrm>
              <a:off x="4274625" y="6612673"/>
              <a:ext cx="480044" cy="10074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7" name="Google Shape;1367;p74"/>
            <p:cNvSpPr/>
            <p:nvPr/>
          </p:nvSpPr>
          <p:spPr>
            <a:xfrm>
              <a:off x="7079163" y="4895385"/>
              <a:ext cx="480044" cy="272475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8" name="Google Shape;1368;p74"/>
            <p:cNvSpPr/>
            <p:nvPr/>
          </p:nvSpPr>
          <p:spPr>
            <a:xfrm>
              <a:off x="7642100" y="6623824"/>
              <a:ext cx="480044" cy="9963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9" name="Google Shape;1369;p74"/>
            <p:cNvSpPr/>
            <p:nvPr/>
          </p:nvSpPr>
          <p:spPr>
            <a:xfrm>
              <a:off x="49199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0" name="Google Shape;1370;p74"/>
            <p:cNvSpPr/>
            <p:nvPr/>
          </p:nvSpPr>
          <p:spPr>
            <a:xfrm>
              <a:off x="65963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1" name="Google Shape;1371;p74"/>
            <p:cNvSpPr/>
            <p:nvPr/>
          </p:nvSpPr>
          <p:spPr>
            <a:xfrm>
              <a:off x="8790732" y="5330283"/>
              <a:ext cx="480044" cy="228985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2" name="Google Shape;1372;p74"/>
            <p:cNvSpPr/>
            <p:nvPr/>
          </p:nvSpPr>
          <p:spPr>
            <a:xfrm>
              <a:off x="9353669" y="6389649"/>
              <a:ext cx="480044" cy="1230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3" name="Google Shape;1373;p74"/>
            <p:cNvSpPr/>
            <p:nvPr/>
          </p:nvSpPr>
          <p:spPr>
            <a:xfrm>
              <a:off x="8307874"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4" name="Google Shape;1374;p74"/>
            <p:cNvSpPr/>
            <p:nvPr/>
          </p:nvSpPr>
          <p:spPr>
            <a:xfrm>
              <a:off x="10502301" y="6255834"/>
              <a:ext cx="480044" cy="136430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5" name="Google Shape;1375;p74"/>
            <p:cNvSpPr/>
            <p:nvPr/>
          </p:nvSpPr>
          <p:spPr>
            <a:xfrm>
              <a:off x="11065238" y="6010507"/>
              <a:ext cx="480044" cy="16096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6" name="Google Shape;1376;p74"/>
            <p:cNvSpPr/>
            <p:nvPr/>
          </p:nvSpPr>
          <p:spPr>
            <a:xfrm>
              <a:off x="1001944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7" name="Google Shape;1377;p74"/>
            <p:cNvSpPr/>
            <p:nvPr/>
          </p:nvSpPr>
          <p:spPr>
            <a:xfrm>
              <a:off x="12213871" y="6055112"/>
              <a:ext cx="480044" cy="156502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8" name="Google Shape;1378;p74"/>
            <p:cNvSpPr/>
            <p:nvPr/>
          </p:nvSpPr>
          <p:spPr>
            <a:xfrm>
              <a:off x="12776808" y="7125629"/>
              <a:ext cx="480044" cy="4945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9" name="Google Shape;1379;p74"/>
            <p:cNvSpPr/>
            <p:nvPr/>
          </p:nvSpPr>
          <p:spPr>
            <a:xfrm>
              <a:off x="1173101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80" name="Google Shape;1380;p74"/>
            <p:cNvSpPr/>
            <p:nvPr/>
          </p:nvSpPr>
          <p:spPr>
            <a:xfrm>
              <a:off x="13913717" y="6791093"/>
              <a:ext cx="480044" cy="82904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81" name="Google Shape;1381;p74"/>
            <p:cNvSpPr/>
            <p:nvPr/>
          </p:nvSpPr>
          <p:spPr>
            <a:xfrm>
              <a:off x="14476655" y="7214839"/>
              <a:ext cx="480044" cy="4052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82" name="Google Shape;1382;p74"/>
            <p:cNvSpPr/>
            <p:nvPr/>
          </p:nvSpPr>
          <p:spPr>
            <a:xfrm>
              <a:off x="13430859"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83" name="Google Shape;1383;p74"/>
            <p:cNvSpPr txBox="1"/>
            <p:nvPr/>
          </p:nvSpPr>
          <p:spPr>
            <a:xfrm>
              <a:off x="2479941" y="452164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150</a:t>
              </a:r>
              <a:endParaRPr sz="2400" b="0" i="0" u="none" strike="noStrike" cap="none">
                <a:solidFill>
                  <a:schemeClr val="accent1"/>
                </a:solidFill>
                <a:latin typeface="Arial"/>
                <a:ea typeface="Arial"/>
                <a:cs typeface="Arial"/>
                <a:sym typeface="Arial"/>
              </a:endParaRPr>
            </a:p>
          </p:txBody>
        </p:sp>
        <p:sp>
          <p:nvSpPr>
            <p:cNvPr id="1384" name="Google Shape;1384;p74"/>
            <p:cNvSpPr txBox="1"/>
            <p:nvPr/>
          </p:nvSpPr>
          <p:spPr>
            <a:xfrm>
              <a:off x="1921907" y="4310303"/>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270</a:t>
              </a:r>
              <a:endParaRPr sz="2400" b="0" i="0" u="none" strike="noStrike" cap="none">
                <a:solidFill>
                  <a:schemeClr val="lt2"/>
                </a:solidFill>
                <a:latin typeface="Arial"/>
                <a:ea typeface="Arial"/>
                <a:cs typeface="Arial"/>
                <a:sym typeface="Arial"/>
              </a:endParaRPr>
            </a:p>
          </p:txBody>
        </p:sp>
        <p:sp>
          <p:nvSpPr>
            <p:cNvPr id="1385" name="Google Shape;1385;p74"/>
            <p:cNvSpPr txBox="1"/>
            <p:nvPr/>
          </p:nvSpPr>
          <p:spPr>
            <a:xfrm>
              <a:off x="4170529" y="623424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5.3</a:t>
              </a:r>
              <a:endParaRPr sz="2400" b="0" i="0" u="none" strike="noStrike" cap="none">
                <a:solidFill>
                  <a:schemeClr val="accent1"/>
                </a:solidFill>
                <a:latin typeface="Arial"/>
                <a:ea typeface="Arial"/>
                <a:cs typeface="Arial"/>
                <a:sym typeface="Arial"/>
              </a:endParaRPr>
            </a:p>
          </p:txBody>
        </p:sp>
        <p:sp>
          <p:nvSpPr>
            <p:cNvPr id="1386" name="Google Shape;1386;p74"/>
            <p:cNvSpPr txBox="1"/>
            <p:nvPr/>
          </p:nvSpPr>
          <p:spPr>
            <a:xfrm>
              <a:off x="3612495" y="444399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210</a:t>
              </a:r>
              <a:endParaRPr sz="2400" b="0" i="0" u="none" strike="noStrike" cap="none">
                <a:solidFill>
                  <a:schemeClr val="lt2"/>
                </a:solidFill>
                <a:latin typeface="Arial"/>
                <a:ea typeface="Arial"/>
                <a:cs typeface="Arial"/>
                <a:sym typeface="Arial"/>
              </a:endParaRPr>
            </a:p>
          </p:txBody>
        </p:sp>
        <p:sp>
          <p:nvSpPr>
            <p:cNvPr id="1387" name="Google Shape;1387;p74"/>
            <p:cNvSpPr txBox="1"/>
            <p:nvPr/>
          </p:nvSpPr>
          <p:spPr>
            <a:xfrm>
              <a:off x="5830665" y="640567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3.6</a:t>
              </a:r>
              <a:endParaRPr sz="2400" b="0" i="0" u="none" strike="noStrike" cap="none">
                <a:solidFill>
                  <a:schemeClr val="accent1"/>
                </a:solidFill>
                <a:latin typeface="Arial"/>
                <a:ea typeface="Arial"/>
                <a:cs typeface="Arial"/>
                <a:sym typeface="Arial"/>
              </a:endParaRPr>
            </a:p>
          </p:txBody>
        </p:sp>
        <p:sp>
          <p:nvSpPr>
            <p:cNvPr id="1388" name="Google Shape;1388;p74"/>
            <p:cNvSpPr txBox="1"/>
            <p:nvPr/>
          </p:nvSpPr>
          <p:spPr>
            <a:xfrm>
              <a:off x="5272631" y="448915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190</a:t>
              </a:r>
              <a:endParaRPr sz="2400" b="0" i="0" u="none" strike="noStrike" cap="none">
                <a:solidFill>
                  <a:schemeClr val="lt2"/>
                </a:solidFill>
                <a:latin typeface="Arial"/>
                <a:ea typeface="Arial"/>
                <a:cs typeface="Arial"/>
                <a:sym typeface="Arial"/>
              </a:endParaRPr>
            </a:p>
          </p:txBody>
        </p:sp>
        <p:sp>
          <p:nvSpPr>
            <p:cNvPr id="1389" name="Google Shape;1389;p74"/>
            <p:cNvSpPr txBox="1"/>
            <p:nvPr/>
          </p:nvSpPr>
          <p:spPr>
            <a:xfrm>
              <a:off x="7523329" y="624162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5.1</a:t>
              </a:r>
              <a:endParaRPr sz="2400" b="0" i="0" u="none" strike="noStrike" cap="none">
                <a:solidFill>
                  <a:schemeClr val="accent1"/>
                </a:solidFill>
                <a:latin typeface="Arial"/>
                <a:ea typeface="Arial"/>
                <a:cs typeface="Arial"/>
                <a:sym typeface="Arial"/>
              </a:endParaRPr>
            </a:p>
          </p:txBody>
        </p:sp>
        <p:sp>
          <p:nvSpPr>
            <p:cNvPr id="1390" name="Google Shape;1390;p74"/>
            <p:cNvSpPr txBox="1"/>
            <p:nvPr/>
          </p:nvSpPr>
          <p:spPr>
            <a:xfrm>
              <a:off x="6965295" y="461374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150</a:t>
              </a:r>
              <a:endParaRPr sz="2400" b="0" i="0" u="none" strike="noStrike" cap="none">
                <a:solidFill>
                  <a:schemeClr val="lt2"/>
                </a:solidFill>
                <a:latin typeface="Arial"/>
                <a:ea typeface="Arial"/>
                <a:cs typeface="Arial"/>
                <a:sym typeface="Arial"/>
              </a:endParaRPr>
            </a:p>
          </p:txBody>
        </p:sp>
        <p:sp>
          <p:nvSpPr>
            <p:cNvPr id="1391" name="Google Shape;1391;p74"/>
            <p:cNvSpPr txBox="1"/>
            <p:nvPr/>
          </p:nvSpPr>
          <p:spPr>
            <a:xfrm>
              <a:off x="9241112" y="5994888"/>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8.3</a:t>
              </a:r>
              <a:endParaRPr sz="2400" b="0" i="0" u="none" strike="noStrike" cap="none">
                <a:solidFill>
                  <a:schemeClr val="accent1"/>
                </a:solidFill>
                <a:latin typeface="Arial"/>
                <a:ea typeface="Arial"/>
                <a:cs typeface="Arial"/>
                <a:sym typeface="Arial"/>
              </a:endParaRPr>
            </a:p>
          </p:txBody>
        </p:sp>
        <p:sp>
          <p:nvSpPr>
            <p:cNvPr id="1392" name="Google Shape;1392;p74"/>
            <p:cNvSpPr txBox="1"/>
            <p:nvPr/>
          </p:nvSpPr>
          <p:spPr>
            <a:xfrm>
              <a:off x="8650215" y="504279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66</a:t>
              </a:r>
              <a:endParaRPr sz="2400" b="0" i="0" u="none" strike="noStrike" cap="none">
                <a:solidFill>
                  <a:schemeClr val="lt2"/>
                </a:solidFill>
                <a:latin typeface="Arial"/>
                <a:ea typeface="Arial"/>
                <a:cs typeface="Arial"/>
                <a:sym typeface="Arial"/>
              </a:endParaRPr>
            </a:p>
          </p:txBody>
        </p:sp>
        <p:sp>
          <p:nvSpPr>
            <p:cNvPr id="1393" name="Google Shape;1393;p74"/>
            <p:cNvSpPr txBox="1"/>
            <p:nvPr/>
          </p:nvSpPr>
          <p:spPr>
            <a:xfrm>
              <a:off x="10941109" y="562519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18</a:t>
              </a:r>
              <a:endParaRPr sz="2400" b="0" i="0" u="none" strike="noStrike" cap="none">
                <a:solidFill>
                  <a:schemeClr val="accent1"/>
                </a:solidFill>
                <a:latin typeface="Arial"/>
                <a:ea typeface="Arial"/>
                <a:cs typeface="Arial"/>
                <a:sym typeface="Arial"/>
              </a:endParaRPr>
            </a:p>
          </p:txBody>
        </p:sp>
        <p:sp>
          <p:nvSpPr>
            <p:cNvPr id="1394" name="Google Shape;1394;p74"/>
            <p:cNvSpPr txBox="1"/>
            <p:nvPr/>
          </p:nvSpPr>
          <p:spPr>
            <a:xfrm>
              <a:off x="10350212" y="597047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11</a:t>
              </a:r>
              <a:endParaRPr sz="2400" b="0" i="0" u="none" strike="noStrike" cap="none">
                <a:solidFill>
                  <a:schemeClr val="lt2"/>
                </a:solidFill>
                <a:latin typeface="Arial"/>
                <a:ea typeface="Arial"/>
                <a:cs typeface="Arial"/>
                <a:sym typeface="Arial"/>
              </a:endParaRPr>
            </a:p>
          </p:txBody>
        </p:sp>
        <p:sp>
          <p:nvSpPr>
            <p:cNvPr id="1395" name="Google Shape;1395;p74"/>
            <p:cNvSpPr txBox="1"/>
            <p:nvPr/>
          </p:nvSpPr>
          <p:spPr>
            <a:xfrm>
              <a:off x="12655508" y="6708405"/>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a:t>
              </a:r>
              <a:endParaRPr sz="2400" b="0" i="0" u="none" strike="noStrike" cap="none">
                <a:solidFill>
                  <a:schemeClr val="accent1"/>
                </a:solidFill>
                <a:latin typeface="Arial"/>
                <a:ea typeface="Arial"/>
                <a:cs typeface="Arial"/>
                <a:sym typeface="Arial"/>
              </a:endParaRPr>
            </a:p>
          </p:txBody>
        </p:sp>
        <p:sp>
          <p:nvSpPr>
            <p:cNvPr id="1396" name="Google Shape;1396;p74"/>
            <p:cNvSpPr txBox="1"/>
            <p:nvPr/>
          </p:nvSpPr>
          <p:spPr>
            <a:xfrm>
              <a:off x="12109714" y="5767538"/>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17</a:t>
              </a:r>
              <a:endParaRPr sz="2400" b="0" i="0" u="none" strike="noStrike" cap="none">
                <a:solidFill>
                  <a:schemeClr val="lt2"/>
                </a:solidFill>
                <a:latin typeface="Arial"/>
                <a:ea typeface="Arial"/>
                <a:cs typeface="Arial"/>
                <a:sym typeface="Arial"/>
              </a:endParaRPr>
            </a:p>
          </p:txBody>
        </p:sp>
        <p:sp>
          <p:nvSpPr>
            <p:cNvPr id="1397" name="Google Shape;1397;p74"/>
            <p:cNvSpPr txBox="1"/>
            <p:nvPr/>
          </p:nvSpPr>
          <p:spPr>
            <a:xfrm>
              <a:off x="14327917" y="682092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1.1</a:t>
              </a:r>
              <a:endParaRPr sz="2400" b="0" i="0" u="none" strike="noStrike" cap="none">
                <a:solidFill>
                  <a:schemeClr val="accent1"/>
                </a:solidFill>
                <a:latin typeface="Arial"/>
                <a:ea typeface="Arial"/>
                <a:cs typeface="Arial"/>
                <a:sym typeface="Arial"/>
              </a:endParaRPr>
            </a:p>
          </p:txBody>
        </p:sp>
        <p:sp>
          <p:nvSpPr>
            <p:cNvPr id="1398" name="Google Shape;1398;p74"/>
            <p:cNvSpPr txBox="1"/>
            <p:nvPr/>
          </p:nvSpPr>
          <p:spPr>
            <a:xfrm>
              <a:off x="13790061" y="651350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3.5</a:t>
              </a:r>
              <a:endParaRPr sz="2400" b="0" i="0" u="none" strike="noStrike" cap="none">
                <a:solidFill>
                  <a:schemeClr val="lt2"/>
                </a:solidFill>
                <a:latin typeface="Arial"/>
                <a:ea typeface="Arial"/>
                <a:cs typeface="Arial"/>
                <a:sym typeface="Arial"/>
              </a:endParaRPr>
            </a:p>
          </p:txBody>
        </p:sp>
        <p:sp>
          <p:nvSpPr>
            <p:cNvPr id="1399" name="Google Shape;1399;p74"/>
            <p:cNvSpPr txBox="1"/>
            <p:nvPr/>
          </p:nvSpPr>
          <p:spPr>
            <a:xfrm>
              <a:off x="3670039"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FFT</a:t>
              </a:r>
              <a:endParaRPr sz="2400" b="0" i="0" u="none" strike="noStrike" cap="none">
                <a:solidFill>
                  <a:srgbClr val="868686"/>
                </a:solidFill>
                <a:latin typeface="Arial"/>
                <a:ea typeface="Arial"/>
                <a:cs typeface="Arial"/>
                <a:sym typeface="Arial"/>
              </a:endParaRPr>
            </a:p>
          </p:txBody>
        </p:sp>
        <p:sp>
          <p:nvSpPr>
            <p:cNvPr id="1400" name="Google Shape;1400;p74"/>
            <p:cNvSpPr txBox="1"/>
            <p:nvPr/>
          </p:nvSpPr>
          <p:spPr>
            <a:xfrm>
              <a:off x="5285999" y="7982630"/>
              <a:ext cx="1231108"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Array Slicing</a:t>
              </a:r>
              <a:endParaRPr sz="2400" b="0" i="0" u="none" strike="noStrike" cap="none">
                <a:solidFill>
                  <a:srgbClr val="868686"/>
                </a:solidFill>
                <a:latin typeface="Arial"/>
                <a:ea typeface="Arial"/>
                <a:cs typeface="Arial"/>
                <a:sym typeface="Arial"/>
              </a:endParaRPr>
            </a:p>
          </p:txBody>
        </p:sp>
        <p:sp>
          <p:nvSpPr>
            <p:cNvPr id="1401" name="Google Shape;1401;p74"/>
            <p:cNvSpPr txBox="1"/>
            <p:nvPr/>
          </p:nvSpPr>
          <p:spPr>
            <a:xfrm>
              <a:off x="702738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Stencil</a:t>
              </a:r>
              <a:endParaRPr sz="2400" b="0" i="0" u="none" strike="noStrike" cap="none">
                <a:solidFill>
                  <a:srgbClr val="868686"/>
                </a:solidFill>
                <a:latin typeface="Arial"/>
                <a:ea typeface="Arial"/>
                <a:cs typeface="Arial"/>
                <a:sym typeface="Arial"/>
              </a:endParaRPr>
            </a:p>
          </p:txBody>
        </p:sp>
        <p:sp>
          <p:nvSpPr>
            <p:cNvPr id="1402" name="Google Shape;1402;p74"/>
            <p:cNvSpPr txBox="1"/>
            <p:nvPr/>
          </p:nvSpPr>
          <p:spPr>
            <a:xfrm>
              <a:off x="873425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Sum</a:t>
              </a:r>
              <a:endParaRPr sz="2400" b="0" i="0" u="none" strike="noStrike" cap="none">
                <a:solidFill>
                  <a:srgbClr val="868686"/>
                </a:solidFill>
                <a:latin typeface="Arial"/>
                <a:ea typeface="Arial"/>
                <a:cs typeface="Arial"/>
                <a:sym typeface="Arial"/>
              </a:endParaRPr>
            </a:p>
          </p:txBody>
        </p:sp>
        <p:sp>
          <p:nvSpPr>
            <p:cNvPr id="1403" name="Google Shape;1403;p74"/>
            <p:cNvSpPr txBox="1"/>
            <p:nvPr/>
          </p:nvSpPr>
          <p:spPr>
            <a:xfrm>
              <a:off x="10150461" y="7959115"/>
              <a:ext cx="1738266"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Matrix Multiplication</a:t>
              </a:r>
              <a:endParaRPr sz="2400" b="0" i="0" u="none" strike="noStrike" cap="none">
                <a:solidFill>
                  <a:srgbClr val="868686"/>
                </a:solidFill>
                <a:latin typeface="Arial"/>
                <a:ea typeface="Arial"/>
                <a:cs typeface="Arial"/>
                <a:sym typeface="Arial"/>
              </a:endParaRPr>
            </a:p>
          </p:txBody>
        </p:sp>
        <p:sp>
          <p:nvSpPr>
            <p:cNvPr id="1404" name="Google Shape;1404;p74"/>
            <p:cNvSpPr txBox="1"/>
            <p:nvPr/>
          </p:nvSpPr>
          <p:spPr>
            <a:xfrm>
              <a:off x="12169622"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SVD</a:t>
              </a:r>
              <a:endParaRPr sz="2400" b="0" i="0" u="none" strike="noStrike" cap="none">
                <a:solidFill>
                  <a:srgbClr val="868686"/>
                </a:solidFill>
                <a:latin typeface="Arial"/>
                <a:ea typeface="Arial"/>
                <a:cs typeface="Arial"/>
                <a:sym typeface="Arial"/>
              </a:endParaRPr>
            </a:p>
          </p:txBody>
        </p:sp>
        <p:sp>
          <p:nvSpPr>
            <p:cNvPr id="1405" name="Google Shape;1405;p74"/>
            <p:cNvSpPr txBox="1"/>
            <p:nvPr/>
          </p:nvSpPr>
          <p:spPr>
            <a:xfrm>
              <a:off x="13629313" y="7959060"/>
              <a:ext cx="1627317"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Standard Deviation</a:t>
              </a:r>
              <a:endParaRPr sz="2400" b="0" i="0" u="none" strike="noStrike" cap="none">
                <a:solidFill>
                  <a:srgbClr val="868686"/>
                </a:solidFill>
                <a:latin typeface="Arial"/>
                <a:ea typeface="Arial"/>
                <a:cs typeface="Arial"/>
                <a:sym typeface="Arial"/>
              </a:endParaRPr>
            </a:p>
          </p:txBody>
        </p:sp>
      </p:grpSp>
      <p:sp>
        <p:nvSpPr>
          <p:cNvPr id="1406" name="Google Shape;1406;p74"/>
          <p:cNvSpPr txBox="1"/>
          <p:nvPr/>
        </p:nvSpPr>
        <p:spPr>
          <a:xfrm>
            <a:off x="2220893" y="4939493"/>
            <a:ext cx="7038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9"/>
          <p:cNvSpPr txBox="1"/>
          <p:nvPr/>
        </p:nvSpPr>
        <p:spPr>
          <a:xfrm>
            <a:off x="14712080" y="4965009"/>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25-100x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Less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In-Memory</a:t>
            </a:r>
            <a:endParaRPr sz="2000" b="0" i="0" u="none" strike="noStrike" cap="none">
              <a:solidFill>
                <a:schemeClr val="accent4"/>
              </a:solidFill>
              <a:latin typeface="Arial"/>
              <a:ea typeface="Arial"/>
              <a:cs typeface="Arial"/>
              <a:sym typeface="Arial"/>
            </a:endParaRPr>
          </a:p>
        </p:txBody>
      </p:sp>
      <p:sp>
        <p:nvSpPr>
          <p:cNvPr id="197" name="Google Shape;197;p39"/>
          <p:cNvSpPr/>
          <p:nvPr/>
        </p:nvSpPr>
        <p:spPr>
          <a:xfrm>
            <a:off x="949058"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98" name="Google Shape;198;p39"/>
          <p:cNvSpPr/>
          <p:nvPr/>
        </p:nvSpPr>
        <p:spPr>
          <a:xfrm>
            <a:off x="539515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99" name="Google Shape;199;p39"/>
          <p:cNvSpPr/>
          <p:nvPr/>
        </p:nvSpPr>
        <p:spPr>
          <a:xfrm>
            <a:off x="643940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00" name="Google Shape;200;p39"/>
          <p:cNvSpPr/>
          <p:nvPr/>
        </p:nvSpPr>
        <p:spPr>
          <a:xfrm>
            <a:off x="10877445"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201" name="Google Shape;201;p39"/>
          <p:cNvSpPr/>
          <p:nvPr/>
        </p:nvSpPr>
        <p:spPr>
          <a:xfrm>
            <a:off x="11914303" y="371188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02" name="Google Shape;202;p39"/>
          <p:cNvSpPr/>
          <p:nvPr/>
        </p:nvSpPr>
        <p:spPr>
          <a:xfrm>
            <a:off x="1920383" y="371047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203" name="Google Shape;203;p39"/>
          <p:cNvSpPr/>
          <p:nvPr/>
        </p:nvSpPr>
        <p:spPr>
          <a:xfrm>
            <a:off x="7407508" y="371047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204" name="Google Shape;204;p39"/>
          <p:cNvSpPr/>
          <p:nvPr/>
        </p:nvSpPr>
        <p:spPr>
          <a:xfrm>
            <a:off x="12881350" y="371047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205" name="Google Shape;205;p39"/>
          <p:cNvSpPr/>
          <p:nvPr/>
        </p:nvSpPr>
        <p:spPr>
          <a:xfrm>
            <a:off x="949058" y="5701801"/>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06" name="Google Shape;206;p39"/>
          <p:cNvSpPr/>
          <p:nvPr/>
        </p:nvSpPr>
        <p:spPr>
          <a:xfrm>
            <a:off x="1920383" y="5702155"/>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207" name="Google Shape;207;p39"/>
          <p:cNvSpPr/>
          <p:nvPr/>
        </p:nvSpPr>
        <p:spPr>
          <a:xfrm>
            <a:off x="4700206" y="5701460"/>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208" name="Google Shape;208;p39"/>
          <p:cNvSpPr/>
          <p:nvPr/>
        </p:nvSpPr>
        <p:spPr>
          <a:xfrm>
            <a:off x="7478416" y="5701460"/>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209" name="Google Shape;209;p39"/>
          <p:cNvSpPr/>
          <p:nvPr/>
        </p:nvSpPr>
        <p:spPr>
          <a:xfrm>
            <a:off x="947446" y="7693129"/>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10" name="Google Shape;210;p39"/>
          <p:cNvSpPr/>
          <p:nvPr/>
        </p:nvSpPr>
        <p:spPr>
          <a:xfrm>
            <a:off x="1920383"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211" name="Google Shape;211;p39"/>
          <p:cNvSpPr/>
          <p:nvPr/>
        </p:nvSpPr>
        <p:spPr>
          <a:xfrm>
            <a:off x="2464641" y="7693699"/>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212" name="Google Shape;212;p39"/>
          <p:cNvSpPr/>
          <p:nvPr/>
        </p:nvSpPr>
        <p:spPr>
          <a:xfrm>
            <a:off x="308891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213" name="Google Shape;213;p39"/>
          <p:cNvSpPr/>
          <p:nvPr/>
        </p:nvSpPr>
        <p:spPr>
          <a:xfrm>
            <a:off x="3713199"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214" name="Google Shape;214;p39"/>
          <p:cNvSpPr/>
          <p:nvPr/>
        </p:nvSpPr>
        <p:spPr>
          <a:xfrm>
            <a:off x="4257458" y="7693699"/>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215" name="Google Shape;215;p39"/>
          <p:cNvSpPr/>
          <p:nvPr/>
        </p:nvSpPr>
        <p:spPr>
          <a:xfrm>
            <a:off x="488174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216" name="Google Shape;216;p39"/>
          <p:cNvSpPr/>
          <p:nvPr/>
        </p:nvSpPr>
        <p:spPr>
          <a:xfrm>
            <a:off x="5509106"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217" name="Google Shape;217;p39"/>
          <p:cNvSpPr/>
          <p:nvPr/>
        </p:nvSpPr>
        <p:spPr>
          <a:xfrm>
            <a:off x="6053365" y="7693699"/>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218" name="Google Shape;218;p39"/>
          <p:cNvCxnSpPr/>
          <p:nvPr/>
        </p:nvCxnSpPr>
        <p:spPr>
          <a:xfrm flipH="1">
            <a:off x="10503936" y="4941429"/>
            <a:ext cx="4114800" cy="1280100"/>
          </a:xfrm>
          <a:prstGeom prst="bentConnector3">
            <a:avLst>
              <a:gd name="adj1" fmla="val 42"/>
            </a:avLst>
          </a:prstGeom>
          <a:noFill/>
          <a:ln w="12700" cap="flat" cmpd="sng">
            <a:solidFill>
              <a:schemeClr val="dk2"/>
            </a:solidFill>
            <a:prstDash val="solid"/>
            <a:round/>
            <a:headEnd type="none" w="sm" len="sm"/>
            <a:tailEnd type="triangle" w="lg" len="lg"/>
          </a:ln>
        </p:spPr>
      </p:cxnSp>
      <p:cxnSp>
        <p:nvCxnSpPr>
          <p:cNvPr id="219" name="Google Shape;219;p39"/>
          <p:cNvCxnSpPr/>
          <p:nvPr/>
        </p:nvCxnSpPr>
        <p:spPr>
          <a:xfrm flipH="1">
            <a:off x="6970909" y="6876683"/>
            <a:ext cx="1846500" cy="1371600"/>
          </a:xfrm>
          <a:prstGeom prst="bentConnector3">
            <a:avLst>
              <a:gd name="adj1" fmla="val -104"/>
            </a:avLst>
          </a:prstGeom>
          <a:noFill/>
          <a:ln w="12700" cap="flat" cmpd="sng">
            <a:solidFill>
              <a:schemeClr val="dk2"/>
            </a:solidFill>
            <a:prstDash val="solid"/>
            <a:round/>
            <a:headEnd type="none" w="sm" len="sm"/>
            <a:tailEnd type="triangle" w="lg" len="lg"/>
          </a:ln>
        </p:spPr>
      </p:cxnSp>
      <p:sp>
        <p:nvSpPr>
          <p:cNvPr id="220" name="Google Shape;220;p39"/>
          <p:cNvSpPr txBox="1"/>
          <p:nvPr/>
        </p:nvSpPr>
        <p:spPr>
          <a:xfrm>
            <a:off x="8910413" y="6990265"/>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5-10x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More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Rigid</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Substantially on GPU</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sp>
        <p:nvSpPr>
          <p:cNvPr id="221" name="Google Shape;221;p39"/>
          <p:cNvSpPr txBox="1"/>
          <p:nvPr/>
        </p:nvSpPr>
        <p:spPr>
          <a:xfrm>
            <a:off x="816066" y="7171763"/>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Traditional GPU Processing</a:t>
            </a:r>
            <a:endParaRPr sz="2000" b="0" i="0" u="none" strike="noStrike" cap="none">
              <a:solidFill>
                <a:schemeClr val="accent4"/>
              </a:solidFill>
              <a:latin typeface="Trebuchet MS"/>
              <a:ea typeface="Trebuchet MS"/>
              <a:cs typeface="Trebuchet MS"/>
              <a:sym typeface="Trebuchet MS"/>
            </a:endParaRPr>
          </a:p>
        </p:txBody>
      </p:sp>
      <p:sp>
        <p:nvSpPr>
          <p:cNvPr id="222" name="Google Shape;222;p39"/>
          <p:cNvSpPr txBox="1"/>
          <p:nvPr/>
        </p:nvSpPr>
        <p:spPr>
          <a:xfrm>
            <a:off x="816066" y="317101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Hadoop Processing, Reading from Disk</a:t>
            </a:r>
            <a:endParaRPr sz="1100" b="0" i="0" u="none" strike="noStrike" cap="none">
              <a:solidFill>
                <a:schemeClr val="accent4"/>
              </a:solidFill>
              <a:latin typeface="Arial"/>
              <a:ea typeface="Arial"/>
              <a:cs typeface="Arial"/>
              <a:sym typeface="Arial"/>
            </a:endParaRPr>
          </a:p>
        </p:txBody>
      </p:sp>
      <p:sp>
        <p:nvSpPr>
          <p:cNvPr id="223" name="Google Shape;223;p39"/>
          <p:cNvSpPr txBox="1"/>
          <p:nvPr/>
        </p:nvSpPr>
        <p:spPr>
          <a:xfrm>
            <a:off x="816066" y="5174391"/>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Spark In-Memory Processing</a:t>
            </a:r>
            <a:endParaRPr sz="1100" b="0" i="0" u="none" strike="noStrike" cap="none">
              <a:solidFill>
                <a:schemeClr val="accent4"/>
              </a:solidFill>
              <a:latin typeface="Arial"/>
              <a:ea typeface="Arial"/>
              <a:cs typeface="Arial"/>
              <a:sym typeface="Arial"/>
            </a:endParaRPr>
          </a:p>
        </p:txBody>
      </p:sp>
      <p:sp>
        <p:nvSpPr>
          <p:cNvPr id="224" name="Google Shape;224;p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225" name="Google Shape;225;p3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pic>
        <p:nvPicPr>
          <p:cNvPr id="1412" name="Google Shape;1412;p75"/>
          <p:cNvPicPr preferRelativeResize="0"/>
          <p:nvPr/>
        </p:nvPicPr>
        <p:blipFill rotWithShape="1">
          <a:blip r:embed="rId3">
            <a:alphaModFix/>
          </a:blip>
          <a:srcRect/>
          <a:stretch/>
        </p:blipFill>
        <p:spPr>
          <a:xfrm>
            <a:off x="3621023" y="3327017"/>
            <a:ext cx="11045954" cy="6043380"/>
          </a:xfrm>
          <a:prstGeom prst="rect">
            <a:avLst/>
          </a:prstGeom>
          <a:noFill/>
          <a:ln>
            <a:noFill/>
          </a:ln>
        </p:spPr>
      </p:pic>
      <p:sp>
        <p:nvSpPr>
          <p:cNvPr id="1413" name="Google Shape;1413;p7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SVD Benchmark</a:t>
            </a:r>
            <a:endParaRPr/>
          </a:p>
        </p:txBody>
      </p:sp>
      <p:sp>
        <p:nvSpPr>
          <p:cNvPr id="1414" name="Google Shape;1414;p7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7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cuML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cxnSp>
        <p:nvCxnSpPr>
          <p:cNvPr id="1425" name="Google Shape;1425;p7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426" name="Google Shape;1426;p7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427" name="Google Shape;1427;p7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428" name="Google Shape;1428;p7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429" name="Google Shape;1429;p7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430" name="Google Shape;1430;p7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431" name="Google Shape;1431;p7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432" name="Google Shape;1432;p7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433" name="Google Shape;1433;p7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434" name="Google Shape;1434;p7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435" name="Google Shape;1435;p7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436" name="Google Shape;1436;p7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437" name="Google Shape;1437;p7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438" name="Google Shape;1438;p7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439" name="Google Shape;1439;p7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440" name="Google Shape;1440;p7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441" name="Google Shape;1441;p7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51909" y="7988850"/>
            <a:ext cx="1226463" cy="561140"/>
          </a:xfrm>
          <a:prstGeom prst="rect">
            <a:avLst/>
          </a:prstGeom>
          <a:noFill/>
          <a:ln>
            <a:noFill/>
          </a:ln>
        </p:spPr>
      </p:pic>
      <p:cxnSp>
        <p:nvCxnSpPr>
          <p:cNvPr id="1442" name="Google Shape;1442;p7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443" name="Google Shape;1443;p7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Machine Learning</a:t>
            </a:r>
            <a:endParaRPr/>
          </a:p>
        </p:txBody>
      </p:sp>
      <p:sp>
        <p:nvSpPr>
          <p:cNvPr id="1444" name="Google Shape;1444;p7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Models More Problems</a:t>
            </a:r>
            <a:endParaRPr/>
          </a:p>
        </p:txBody>
      </p:sp>
      <p:sp>
        <p:nvSpPr>
          <p:cNvPr id="1445" name="Google Shape;1445;p77"/>
          <p:cNvSpPr/>
          <p:nvPr/>
        </p:nvSpPr>
        <p:spPr>
          <a:xfrm>
            <a:off x="1402055" y="26934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446" name="Google Shape;1446;p7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grpSp>
        <p:nvGrpSpPr>
          <p:cNvPr id="1452" name="Google Shape;1452;p78"/>
          <p:cNvGrpSpPr/>
          <p:nvPr/>
        </p:nvGrpSpPr>
        <p:grpSpPr>
          <a:xfrm>
            <a:off x="8257687" y="7555663"/>
            <a:ext cx="1789009" cy="1099934"/>
            <a:chOff x="718275" y="2951995"/>
            <a:chExt cx="2871216" cy="876886"/>
          </a:xfrm>
        </p:grpSpPr>
        <p:sp>
          <p:nvSpPr>
            <p:cNvPr id="1453" name="Google Shape;1453;p78"/>
            <p:cNvSpPr/>
            <p:nvPr/>
          </p:nvSpPr>
          <p:spPr>
            <a:xfrm rot="10800000" flipH="1">
              <a:off x="718275" y="2951995"/>
              <a:ext cx="2871216" cy="773035"/>
            </a:xfrm>
            <a:prstGeom prst="trapezoid">
              <a:avLst>
                <a:gd name="adj" fmla="val 45039"/>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54" name="Google Shape;1454;p78"/>
            <p:cNvSpPr/>
            <p:nvPr/>
          </p:nvSpPr>
          <p:spPr>
            <a:xfrm>
              <a:off x="1419857" y="3600840"/>
              <a:ext cx="1473096" cy="22804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55" name="Google Shape;1455;p78"/>
          <p:cNvSpPr/>
          <p:nvPr/>
        </p:nvSpPr>
        <p:spPr>
          <a:xfrm>
            <a:off x="8263814" y="7373186"/>
            <a:ext cx="1774793" cy="356277"/>
          </a:xfrm>
          <a:prstGeom prst="ellipse">
            <a:avLst/>
          </a:prstGeom>
          <a:solidFill>
            <a:schemeClr val="accent6"/>
          </a:solidFill>
          <a:ln w="12700" cap="flat" cmpd="sng">
            <a:solidFill>
              <a:srgbClr val="F6D2F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56" name="Google Shape;1456;p78"/>
          <p:cNvSpPr txBox="1"/>
          <p:nvPr/>
        </p:nvSpPr>
        <p:spPr>
          <a:xfrm>
            <a:off x="8103504" y="8021707"/>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SAMPLING</a:t>
            </a:r>
            <a:endParaRPr sz="1050" b="0" i="0" u="none" strike="noStrike" cap="none">
              <a:solidFill>
                <a:schemeClr val="lt1"/>
              </a:solidFill>
              <a:latin typeface="Trebuchet MS"/>
              <a:ea typeface="Trebuchet MS"/>
              <a:cs typeface="Trebuchet MS"/>
              <a:sym typeface="Trebuchet MS"/>
            </a:endParaRPr>
          </a:p>
        </p:txBody>
      </p:sp>
      <p:grpSp>
        <p:nvGrpSpPr>
          <p:cNvPr id="1457" name="Google Shape;1457;p78"/>
          <p:cNvGrpSpPr/>
          <p:nvPr/>
        </p:nvGrpSpPr>
        <p:grpSpPr>
          <a:xfrm>
            <a:off x="7773676" y="6476262"/>
            <a:ext cx="2763160" cy="1129978"/>
            <a:chOff x="718275" y="2951995"/>
            <a:chExt cx="2871216" cy="878916"/>
          </a:xfrm>
        </p:grpSpPr>
        <p:sp>
          <p:nvSpPr>
            <p:cNvPr id="1458" name="Google Shape;1458;p78"/>
            <p:cNvSpPr/>
            <p:nvPr/>
          </p:nvSpPr>
          <p:spPr>
            <a:xfrm rot="10800000" flipH="1">
              <a:off x="718275" y="2951995"/>
              <a:ext cx="2871216" cy="743731"/>
            </a:xfrm>
            <a:prstGeom prst="trapezoid">
              <a:avLst>
                <a:gd name="adj" fmla="val 45039"/>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59" name="Google Shape;1459;p78"/>
            <p:cNvSpPr/>
            <p:nvPr/>
          </p:nvSpPr>
          <p:spPr>
            <a:xfrm>
              <a:off x="1163632" y="3546881"/>
              <a:ext cx="1977406" cy="28403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60" name="Google Shape;1460;p78"/>
          <p:cNvSpPr/>
          <p:nvPr/>
        </p:nvSpPr>
        <p:spPr>
          <a:xfrm>
            <a:off x="7780188" y="6293794"/>
            <a:ext cx="2750907" cy="356277"/>
          </a:xfrm>
          <a:prstGeom prst="ellipse">
            <a:avLst/>
          </a:prstGeom>
          <a:solidFill>
            <a:srgbClr val="5600BF"/>
          </a:solidFill>
          <a:ln w="12700" cap="flat" cmpd="sng">
            <a:solidFill>
              <a:srgbClr val="AA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461" name="Google Shape;1461;p78"/>
          <p:cNvGrpSpPr/>
          <p:nvPr/>
        </p:nvGrpSpPr>
        <p:grpSpPr>
          <a:xfrm>
            <a:off x="7270059" y="5347833"/>
            <a:ext cx="3747988" cy="1190645"/>
            <a:chOff x="718275" y="2951995"/>
            <a:chExt cx="2871216" cy="920226"/>
          </a:xfrm>
        </p:grpSpPr>
        <p:sp>
          <p:nvSpPr>
            <p:cNvPr id="1462" name="Google Shape;1462;p78"/>
            <p:cNvSpPr/>
            <p:nvPr/>
          </p:nvSpPr>
          <p:spPr>
            <a:xfrm rot="10800000" flipH="1">
              <a:off x="718275" y="2951995"/>
              <a:ext cx="2871216" cy="773035"/>
            </a:xfrm>
            <a:prstGeom prst="trapezoid">
              <a:avLst>
                <a:gd name="adj" fmla="val 45039"/>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63" name="Google Shape;1463;p78"/>
            <p:cNvSpPr/>
            <p:nvPr/>
          </p:nvSpPr>
          <p:spPr>
            <a:xfrm>
              <a:off x="1061542" y="3563876"/>
              <a:ext cx="2182757" cy="30834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64" name="Google Shape;1464;p78"/>
          <p:cNvSpPr/>
          <p:nvPr/>
        </p:nvSpPr>
        <p:spPr>
          <a:xfrm>
            <a:off x="7277895" y="5165358"/>
            <a:ext cx="3731469" cy="356277"/>
          </a:xfrm>
          <a:prstGeom prst="ellipse">
            <a:avLst/>
          </a:prstGeom>
          <a:solidFill>
            <a:schemeClr val="accent3"/>
          </a:solidFill>
          <a:ln w="12700" cap="flat" cmpd="sng">
            <a:solidFill>
              <a:srgbClr val="FFEF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465" name="Google Shape;1465;p78"/>
          <p:cNvGrpSpPr/>
          <p:nvPr/>
        </p:nvGrpSpPr>
        <p:grpSpPr>
          <a:xfrm>
            <a:off x="6651735" y="3963361"/>
            <a:ext cx="4978578" cy="1440576"/>
            <a:chOff x="664025" y="2951993"/>
            <a:chExt cx="2973315" cy="1012888"/>
          </a:xfrm>
        </p:grpSpPr>
        <p:sp>
          <p:nvSpPr>
            <p:cNvPr id="1466" name="Google Shape;1466;p78"/>
            <p:cNvSpPr/>
            <p:nvPr/>
          </p:nvSpPr>
          <p:spPr>
            <a:xfrm rot="10800000" flipH="1">
              <a:off x="664025" y="2951993"/>
              <a:ext cx="2973315" cy="878970"/>
            </a:xfrm>
            <a:prstGeom prst="trapezoid">
              <a:avLst>
                <a:gd name="adj" fmla="val 4503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67" name="Google Shape;1467;p78"/>
            <p:cNvSpPr/>
            <p:nvPr/>
          </p:nvSpPr>
          <p:spPr>
            <a:xfrm>
              <a:off x="1000260" y="3683264"/>
              <a:ext cx="2302822" cy="28161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68" name="Google Shape;1468;p78"/>
          <p:cNvSpPr/>
          <p:nvPr/>
        </p:nvSpPr>
        <p:spPr>
          <a:xfrm>
            <a:off x="6651735" y="3812001"/>
            <a:ext cx="4984529" cy="279193"/>
          </a:xfrm>
          <a:prstGeom prst="ellipse">
            <a:avLst/>
          </a:prstGeom>
          <a:solidFill>
            <a:schemeClr val="accent1"/>
          </a:solidFill>
          <a:ln w="12700" cap="flat" cmpd="sng">
            <a:solidFill>
              <a:srgbClr val="D6F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69" name="Google Shape;1469;p78"/>
          <p:cNvSpPr txBox="1"/>
          <p:nvPr/>
        </p:nvSpPr>
        <p:spPr>
          <a:xfrm>
            <a:off x="7060676" y="4647750"/>
            <a:ext cx="4146654"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HISTOGRAMS / DISTRIBUTIONS</a:t>
            </a:r>
            <a:endParaRPr sz="1050" b="0" i="0" u="none" strike="noStrike" cap="none">
              <a:solidFill>
                <a:schemeClr val="lt1"/>
              </a:solidFill>
              <a:latin typeface="Trebuchet MS"/>
              <a:ea typeface="Trebuchet MS"/>
              <a:cs typeface="Trebuchet MS"/>
              <a:sym typeface="Trebuchet MS"/>
            </a:endParaRPr>
          </a:p>
        </p:txBody>
      </p:sp>
      <p:sp>
        <p:nvSpPr>
          <p:cNvPr id="1470" name="Google Shape;1470;p78"/>
          <p:cNvSpPr txBox="1"/>
          <p:nvPr/>
        </p:nvSpPr>
        <p:spPr>
          <a:xfrm>
            <a:off x="7060676" y="5817114"/>
            <a:ext cx="4146654" cy="5355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DIMENSION REDUCTION</a:t>
            </a:r>
            <a:br>
              <a:rPr lang="en-US" sz="1600" b="0" i="0" u="none" strike="noStrike" cap="none">
                <a:solidFill>
                  <a:schemeClr val="lt1"/>
                </a:solidFill>
                <a:latin typeface="Trebuchet MS"/>
                <a:ea typeface="Trebuchet MS"/>
                <a:cs typeface="Trebuchet MS"/>
                <a:sym typeface="Trebuchet MS"/>
              </a:rPr>
            </a:br>
            <a:r>
              <a:rPr lang="en-US" sz="1600" b="0" i="0" u="none" strike="noStrike" cap="none">
                <a:solidFill>
                  <a:schemeClr val="lt1"/>
                </a:solidFill>
                <a:latin typeface="Trebuchet MS"/>
                <a:ea typeface="Trebuchet MS"/>
                <a:cs typeface="Trebuchet MS"/>
                <a:sym typeface="Trebuchet MS"/>
              </a:rPr>
              <a:t>FEATURE SELECTION</a:t>
            </a:r>
            <a:endParaRPr sz="1050" b="0" i="0" u="none" strike="noStrike" cap="none">
              <a:solidFill>
                <a:schemeClr val="lt1"/>
              </a:solidFill>
              <a:latin typeface="Trebuchet MS"/>
              <a:ea typeface="Trebuchet MS"/>
              <a:cs typeface="Trebuchet MS"/>
              <a:sym typeface="Trebuchet MS"/>
            </a:endParaRPr>
          </a:p>
        </p:txBody>
      </p:sp>
      <p:sp>
        <p:nvSpPr>
          <p:cNvPr id="1471" name="Google Shape;1471;p78"/>
          <p:cNvSpPr txBox="1"/>
          <p:nvPr/>
        </p:nvSpPr>
        <p:spPr>
          <a:xfrm>
            <a:off x="8086140" y="6997080"/>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REMOVE OUTLIERS</a:t>
            </a:r>
            <a:endParaRPr sz="1050" b="0" i="0" u="none" strike="noStrike" cap="none">
              <a:solidFill>
                <a:schemeClr val="lt1"/>
              </a:solidFill>
              <a:latin typeface="Trebuchet MS"/>
              <a:ea typeface="Trebuchet MS"/>
              <a:cs typeface="Trebuchet MS"/>
              <a:sym typeface="Trebuchet MS"/>
            </a:endParaRPr>
          </a:p>
        </p:txBody>
      </p:sp>
      <p:sp>
        <p:nvSpPr>
          <p:cNvPr id="1472" name="Google Shape;1472;p78"/>
          <p:cNvSpPr txBox="1"/>
          <p:nvPr/>
        </p:nvSpPr>
        <p:spPr>
          <a:xfrm>
            <a:off x="7060676" y="3256836"/>
            <a:ext cx="4146654"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MASSIVE DATASET</a:t>
            </a:r>
            <a:endParaRPr sz="1400" b="0" i="0" u="none" strike="noStrike" cap="none">
              <a:solidFill>
                <a:schemeClr val="accent4"/>
              </a:solidFill>
              <a:latin typeface="Trebuchet MS"/>
              <a:ea typeface="Trebuchet MS"/>
              <a:cs typeface="Trebuchet MS"/>
              <a:sym typeface="Trebuchet MS"/>
            </a:endParaRPr>
          </a:p>
        </p:txBody>
      </p:sp>
      <p:sp>
        <p:nvSpPr>
          <p:cNvPr id="1473" name="Google Shape;1473;p78"/>
          <p:cNvSpPr txBox="1"/>
          <p:nvPr/>
        </p:nvSpPr>
        <p:spPr>
          <a:xfrm>
            <a:off x="6337546" y="8937439"/>
            <a:ext cx="561290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Meet Reasonable Speed vs Accuracy Trade-off</a:t>
            </a:r>
            <a:endParaRPr sz="1200" b="0" i="0" u="none" strike="noStrike" cap="none">
              <a:solidFill>
                <a:schemeClr val="accent4"/>
              </a:solidFill>
              <a:latin typeface="Trebuchet MS"/>
              <a:ea typeface="Trebuchet MS"/>
              <a:cs typeface="Trebuchet MS"/>
              <a:sym typeface="Trebuchet MS"/>
            </a:endParaRPr>
          </a:p>
        </p:txBody>
      </p:sp>
      <p:sp>
        <p:nvSpPr>
          <p:cNvPr id="1474" name="Google Shape;1474;p78"/>
          <p:cNvSpPr txBox="1"/>
          <p:nvPr/>
        </p:nvSpPr>
        <p:spPr>
          <a:xfrm>
            <a:off x="1722599" y="5092131"/>
            <a:ext cx="4146653"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Better to start with as much data as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possible and explore / preprocess to scale to performance needs.</a:t>
            </a:r>
            <a:endParaRPr/>
          </a:p>
        </p:txBody>
      </p:sp>
      <p:sp>
        <p:nvSpPr>
          <p:cNvPr id="1475" name="Google Shape;1475;p78"/>
          <p:cNvSpPr txBox="1"/>
          <p:nvPr/>
        </p:nvSpPr>
        <p:spPr>
          <a:xfrm>
            <a:off x="10987930" y="7286308"/>
            <a:ext cx="4146653"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Iterate. Cross Validate </a:t>
            </a:r>
            <a:r>
              <a:rPr lang="en-US" sz="1800" b="0" i="0" u="none" strike="noStrike" cap="none">
                <a:solidFill>
                  <a:schemeClr val="accent4"/>
                </a:solidFill>
                <a:latin typeface="Arial"/>
                <a:ea typeface="Arial"/>
                <a:cs typeface="Arial"/>
                <a:sym typeface="Arial"/>
              </a:rPr>
              <a:t>&amp;</a:t>
            </a:r>
            <a:r>
              <a:rPr lang="en-US" sz="1800" b="0" i="0" u="none" strike="noStrike" cap="none">
                <a:solidFill>
                  <a:schemeClr val="accent4"/>
                </a:solidFill>
                <a:latin typeface="Trebuchet MS"/>
                <a:ea typeface="Trebuchet MS"/>
                <a:cs typeface="Trebuchet MS"/>
                <a:sym typeface="Trebuchet MS"/>
              </a:rPr>
              <a:t> Grid Search.</a:t>
            </a:r>
            <a:br>
              <a:rPr lang="en-US" sz="1800" b="0" i="0" u="none" strike="noStrike" cap="none">
                <a:solidFill>
                  <a:schemeClr val="accent4"/>
                </a:solidFill>
                <a:latin typeface="Trebuchet MS"/>
                <a:ea typeface="Trebuchet MS"/>
                <a:cs typeface="Trebuchet MS"/>
                <a:sym typeface="Trebuchet MS"/>
              </a:rPr>
            </a:br>
            <a:r>
              <a:rPr lang="en-US" sz="1800" b="0" i="0" u="none" strike="noStrike" cap="none">
                <a:solidFill>
                  <a:schemeClr val="accent4"/>
                </a:solidFill>
                <a:latin typeface="Trebuchet MS"/>
                <a:ea typeface="Trebuchet MS"/>
                <a:cs typeface="Trebuchet MS"/>
                <a:sym typeface="Trebuchet MS"/>
              </a:rPr>
              <a:t>Iterate Some More.</a:t>
            </a:r>
            <a:endParaRPr/>
          </a:p>
        </p:txBody>
      </p:sp>
      <p:sp>
        <p:nvSpPr>
          <p:cNvPr id="1476" name="Google Shape;1476;p78"/>
          <p:cNvSpPr txBox="1"/>
          <p:nvPr/>
        </p:nvSpPr>
        <p:spPr>
          <a:xfrm>
            <a:off x="4384707" y="752910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Hours? Days?</a:t>
            </a:r>
            <a:endParaRPr/>
          </a:p>
        </p:txBody>
      </p:sp>
      <p:grpSp>
        <p:nvGrpSpPr>
          <p:cNvPr id="1477" name="Google Shape;1477;p78"/>
          <p:cNvGrpSpPr/>
          <p:nvPr/>
        </p:nvGrpSpPr>
        <p:grpSpPr>
          <a:xfrm>
            <a:off x="11067377" y="4325028"/>
            <a:ext cx="3701837" cy="3701837"/>
            <a:chOff x="11390113" y="5278309"/>
            <a:chExt cx="2475615" cy="2475615"/>
          </a:xfrm>
        </p:grpSpPr>
        <p:pic>
          <p:nvPicPr>
            <p:cNvPr id="1478" name="Google Shape;1478;p78"/>
            <p:cNvPicPr preferRelativeResize="0"/>
            <p:nvPr/>
          </p:nvPicPr>
          <p:blipFill rotWithShape="1">
            <a:blip r:embed="rId3">
              <a:alphaModFix/>
            </a:blip>
            <a:srcRect/>
            <a:stretch/>
          </p:blipFill>
          <p:spPr>
            <a:xfrm>
              <a:off x="12090332" y="5846538"/>
              <a:ext cx="1266389" cy="1374599"/>
            </a:xfrm>
            <a:prstGeom prst="rect">
              <a:avLst/>
            </a:prstGeom>
            <a:noFill/>
            <a:ln>
              <a:noFill/>
            </a:ln>
          </p:spPr>
        </p:pic>
        <p:sp>
          <p:nvSpPr>
            <p:cNvPr id="1479" name="Google Shape;1479;p78"/>
            <p:cNvSpPr/>
            <p:nvPr/>
          </p:nvSpPr>
          <p:spPr>
            <a:xfrm rot="-8100000">
              <a:off x="11752658" y="5640854"/>
              <a:ext cx="1750524" cy="1750524"/>
            </a:xfrm>
            <a:prstGeom prst="arc">
              <a:avLst>
                <a:gd name="adj1" fmla="val 16200000"/>
                <a:gd name="adj2" fmla="val 8102444"/>
              </a:avLst>
            </a:prstGeom>
            <a:noFill/>
            <a:ln w="31750" cap="flat" cmpd="sng">
              <a:solidFill>
                <a:schemeClr val="lt2"/>
              </a:solidFill>
              <a:prstDash val="solid"/>
              <a:round/>
              <a:headEnd type="none" w="sm" len="sm"/>
              <a:tailEnd type="triangle"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80" name="Google Shape;1480;p78"/>
          <p:cNvSpPr/>
          <p:nvPr/>
        </p:nvSpPr>
        <p:spPr>
          <a:xfrm>
            <a:off x="5971870" y="6556114"/>
            <a:ext cx="681563" cy="885210"/>
          </a:xfrm>
          <a:prstGeom prst="downArrow">
            <a:avLst>
              <a:gd name="adj1" fmla="val 50000"/>
              <a:gd name="adj2" fmla="val 50000"/>
            </a:avLst>
          </a:prstGeom>
          <a:gradFill>
            <a:gsLst>
              <a:gs pos="0">
                <a:srgbClr val="7400FF">
                  <a:alpha val="0"/>
                </a:srgbClr>
              </a:gs>
              <a:gs pos="7000">
                <a:srgbClr val="7400FF">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81" name="Google Shape;1481;p78"/>
          <p:cNvSpPr txBox="1"/>
          <p:nvPr/>
        </p:nvSpPr>
        <p:spPr>
          <a:xfrm>
            <a:off x="4412375" y="617215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Time Increases</a:t>
            </a:r>
            <a:endParaRPr/>
          </a:p>
        </p:txBody>
      </p:sp>
      <p:sp>
        <p:nvSpPr>
          <p:cNvPr id="1482" name="Google Shape;1482;p7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Problem</a:t>
            </a:r>
            <a:endParaRPr/>
          </a:p>
        </p:txBody>
      </p:sp>
      <p:sp>
        <p:nvSpPr>
          <p:cNvPr id="1483" name="Google Shape;1483;p7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79"/>
          <p:cNvSpPr txBox="1"/>
          <p:nvPr/>
        </p:nvSpPr>
        <p:spPr>
          <a:xfrm>
            <a:off x="12881306" y="298097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cuML</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489" name="Google Shape;1489;p79"/>
          <p:cNvSpPr/>
          <p:nvPr/>
        </p:nvSpPr>
        <p:spPr>
          <a:xfrm>
            <a:off x="3257550"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490" name="Google Shape;1490;p79"/>
          <p:cNvCxnSpPr/>
          <p:nvPr/>
        </p:nvCxnSpPr>
        <p:spPr>
          <a:xfrm>
            <a:off x="10364561" y="341299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491" name="Google Shape;1491;p79"/>
          <p:cNvSpPr txBox="1"/>
          <p:nvPr/>
        </p:nvSpPr>
        <p:spPr>
          <a:xfrm>
            <a:off x="12881306" y="5842918"/>
            <a:ext cx="2691122" cy="298957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nvGraph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CUTLASS</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cuBlas</a:t>
            </a:r>
            <a:endParaRPr sz="2400" b="0" i="0" u="none" strike="noStrike" cap="none">
              <a:solidFill>
                <a:srgbClr val="4D4D4D"/>
              </a:solidFill>
              <a:latin typeface="Trebuchet MS"/>
              <a:ea typeface="Trebuchet MS"/>
              <a:cs typeface="Trebuchet MS"/>
              <a:sym typeface="Trebuchet MS"/>
            </a:endParaRPr>
          </a:p>
        </p:txBody>
      </p:sp>
      <p:cxnSp>
        <p:nvCxnSpPr>
          <p:cNvPr id="1492" name="Google Shape;1492;p79"/>
          <p:cNvCxnSpPr/>
          <p:nvPr/>
        </p:nvCxnSpPr>
        <p:spPr>
          <a:xfrm>
            <a:off x="10364561" y="69372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493" name="Google Shape;1493;p79"/>
          <p:cNvSpPr/>
          <p:nvPr/>
        </p:nvSpPr>
        <p:spPr>
          <a:xfrm>
            <a:off x="3257550"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494" name="Google Shape;1494;p79"/>
          <p:cNvSpPr/>
          <p:nvPr/>
        </p:nvSpPr>
        <p:spPr>
          <a:xfrm>
            <a:off x="3257550"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Algorithms</a:t>
            </a:r>
            <a:endParaRPr sz="2400" b="0" i="0" u="none" strike="noStrike" cap="none">
              <a:solidFill>
                <a:srgbClr val="FFFFFF"/>
              </a:solidFill>
              <a:latin typeface="Trebuchet MS"/>
              <a:ea typeface="Trebuchet MS"/>
              <a:cs typeface="Trebuchet MS"/>
              <a:sym typeface="Trebuchet MS"/>
            </a:endParaRPr>
          </a:p>
        </p:txBody>
      </p:sp>
      <p:grpSp>
        <p:nvGrpSpPr>
          <p:cNvPr id="1495" name="Google Shape;1495;p79"/>
          <p:cNvGrpSpPr/>
          <p:nvPr/>
        </p:nvGrpSpPr>
        <p:grpSpPr>
          <a:xfrm>
            <a:off x="3257565" y="6102323"/>
            <a:ext cx="6743058" cy="1688926"/>
            <a:chOff x="3257565" y="6227532"/>
            <a:chExt cx="6896245" cy="860397"/>
          </a:xfrm>
        </p:grpSpPr>
        <p:sp>
          <p:nvSpPr>
            <p:cNvPr id="1496" name="Google Shape;1496;p79"/>
            <p:cNvSpPr/>
            <p:nvPr/>
          </p:nvSpPr>
          <p:spPr>
            <a:xfrm>
              <a:off x="3257565" y="6227532"/>
              <a:ext cx="6896100" cy="3276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Prims</a:t>
              </a:r>
              <a:endParaRPr sz="2400" b="0" i="0" u="none" strike="noStrike" cap="none">
                <a:solidFill>
                  <a:srgbClr val="FFFFFF"/>
                </a:solidFill>
                <a:latin typeface="Trebuchet MS"/>
                <a:ea typeface="Trebuchet MS"/>
                <a:cs typeface="Trebuchet MS"/>
                <a:sym typeface="Trebuchet MS"/>
              </a:endParaRPr>
            </a:p>
          </p:txBody>
        </p:sp>
        <p:sp>
          <p:nvSpPr>
            <p:cNvPr id="1497" name="Google Shape;1497;p79"/>
            <p:cNvSpPr/>
            <p:nvPr/>
          </p:nvSpPr>
          <p:spPr>
            <a:xfrm>
              <a:off x="3257711" y="6649629"/>
              <a:ext cx="6896100" cy="4383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grpSp>
      <p:sp>
        <p:nvSpPr>
          <p:cNvPr id="1498" name="Google Shape;1498;p79"/>
          <p:cNvSpPr/>
          <p:nvPr/>
        </p:nvSpPr>
        <p:spPr>
          <a:xfrm>
            <a:off x="3257550"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499" name="Google Shape;1499;p7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grpSp>
        <p:nvGrpSpPr>
          <p:cNvPr id="1505" name="Google Shape;1505;p80"/>
          <p:cNvGrpSpPr/>
          <p:nvPr/>
        </p:nvGrpSpPr>
        <p:grpSpPr>
          <a:xfrm>
            <a:off x="2676939" y="3163679"/>
            <a:ext cx="5804452" cy="2685577"/>
            <a:chOff x="9925878" y="2310106"/>
            <a:chExt cx="7063900" cy="2358730"/>
          </a:xfrm>
        </p:grpSpPr>
        <p:sp>
          <p:nvSpPr>
            <p:cNvPr id="1506" name="Google Shape;1506;p8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07" name="Google Shape;1507;p8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508" name="Google Shape;1508;p80"/>
          <p:cNvGrpSpPr/>
          <p:nvPr/>
        </p:nvGrpSpPr>
        <p:grpSpPr>
          <a:xfrm>
            <a:off x="9805988" y="3163679"/>
            <a:ext cx="5804452" cy="2685577"/>
            <a:chOff x="9925878" y="2310106"/>
            <a:chExt cx="7063900" cy="2358730"/>
          </a:xfrm>
        </p:grpSpPr>
        <p:sp>
          <p:nvSpPr>
            <p:cNvPr id="1509" name="Google Shape;1509;p8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10" name="Google Shape;1510;p8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pic>
        <p:nvPicPr>
          <p:cNvPr id="1511" name="Google Shape;1511;p80" descr="A close up of a map&#10;&#10;Description generated with high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512" name="Google Shape;1512;p80" descr="A close up of a map&#10;&#10;Description generated with high confidence"/>
          <p:cNvPicPr preferRelativeResize="0"/>
          <p:nvPr/>
        </p:nvPicPr>
        <p:blipFill rotWithShape="1">
          <a:blip r:embed="rId4" cstate="screen">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513" name="Google Shape;1513;p80"/>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14" name="Google Shape;1514;p80"/>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15" name="Google Shape;1515;p8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516" name="Google Shape;1516;p8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CPU-based Clustering</a:t>
            </a:r>
            <a:endParaRPr/>
          </a:p>
        </p:txBody>
      </p:sp>
      <p:sp>
        <p:nvSpPr>
          <p:cNvPr id="1517" name="Google Shape;1517;p80"/>
          <p:cNvSpPr txBox="1"/>
          <p:nvPr/>
        </p:nvSpPr>
        <p:spPr>
          <a:xfrm>
            <a:off x="2749511" y="3516558"/>
            <a:ext cx="5697804"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 sklearn.datasets import make_moons</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import pandas</a:t>
            </a:r>
            <a:endParaRPr/>
          </a:p>
          <a:p>
            <a:pPr marL="0" marR="0" lvl="0" indent="0" algn="l" rtl="0">
              <a:lnSpc>
                <a:spcPct val="90000"/>
              </a:lnSpc>
              <a:spcBef>
                <a:spcPts val="300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X, y = make_moons(n_samples=int(1e2), </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noise=0.05, random_state=0)</a:t>
            </a:r>
            <a:br>
              <a:rPr lang="en-US" sz="1600" b="0" i="0" u="none" strike="noStrike" cap="none">
                <a:solidFill>
                  <a:srgbClr val="868686"/>
                </a:solidFill>
                <a:latin typeface="Courier New"/>
                <a:ea typeface="Courier New"/>
                <a:cs typeface="Courier New"/>
                <a:sym typeface="Courier New"/>
              </a:rPr>
            </a:br>
            <a:br>
              <a:rPr lang="en-US" sz="1600" b="0" i="0" u="none" strike="noStrike" cap="none">
                <a:solidFill>
                  <a:srgbClr val="868686"/>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X = pandas.DataFrame({'fea%d'%i: X[:, i]</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for i in range(X.shape[1])})</a:t>
            </a:r>
            <a:endParaRPr/>
          </a:p>
          <a:p>
            <a:pPr marL="0" marR="0" lvl="0" indent="0" algn="l" rtl="0">
              <a:lnSpc>
                <a:spcPct val="90000"/>
              </a:lnSpc>
              <a:spcBef>
                <a:spcPts val="3000"/>
              </a:spcBef>
              <a:spcAft>
                <a:spcPts val="0"/>
              </a:spcAft>
              <a:buClr>
                <a:schemeClr val="dk1"/>
              </a:buClr>
              <a:buSzPts val="1600"/>
              <a:buFont typeface="Arial"/>
              <a:buNone/>
            </a:pPr>
            <a:endParaRPr sz="1600" b="0" i="0" u="none" strike="noStrike" cap="none">
              <a:solidFill>
                <a:srgbClr val="868686"/>
              </a:solidFill>
              <a:latin typeface="Courier New"/>
              <a:ea typeface="Courier New"/>
              <a:cs typeface="Courier New"/>
              <a:sym typeface="Courier New"/>
            </a:endParaRPr>
          </a:p>
        </p:txBody>
      </p:sp>
      <p:sp>
        <p:nvSpPr>
          <p:cNvPr id="1518" name="Google Shape;1518;p80"/>
          <p:cNvSpPr txBox="1"/>
          <p:nvPr/>
        </p:nvSpPr>
        <p:spPr>
          <a:xfrm>
            <a:off x="10006453" y="3515700"/>
            <a:ext cx="5528822"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sklearn.cluster 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grpSp>
        <p:nvGrpSpPr>
          <p:cNvPr id="1524" name="Google Shape;1524;p81"/>
          <p:cNvGrpSpPr/>
          <p:nvPr/>
        </p:nvGrpSpPr>
        <p:grpSpPr>
          <a:xfrm>
            <a:off x="2676939" y="3163679"/>
            <a:ext cx="5804452" cy="2685577"/>
            <a:chOff x="9925878" y="2310106"/>
            <a:chExt cx="7063900" cy="2358730"/>
          </a:xfrm>
        </p:grpSpPr>
        <p:sp>
          <p:nvSpPr>
            <p:cNvPr id="1525" name="Google Shape;1525;p8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26" name="Google Shape;1526;p8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527" name="Google Shape;1527;p81"/>
          <p:cNvGrpSpPr/>
          <p:nvPr/>
        </p:nvGrpSpPr>
        <p:grpSpPr>
          <a:xfrm>
            <a:off x="9805988" y="3163679"/>
            <a:ext cx="5804452" cy="2685577"/>
            <a:chOff x="9925878" y="2310106"/>
            <a:chExt cx="7063900" cy="2358730"/>
          </a:xfrm>
        </p:grpSpPr>
        <p:sp>
          <p:nvSpPr>
            <p:cNvPr id="1528" name="Google Shape;1528;p8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29" name="Google Shape;1529;p8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1530" name="Google Shape;1530;p81"/>
          <p:cNvSpPr txBox="1">
            <a:spLocks noGrp="1"/>
          </p:cNvSpPr>
          <p:nvPr>
            <p:ph type="body" idx="1"/>
          </p:nvPr>
        </p:nvSpPr>
        <p:spPr>
          <a:xfrm>
            <a:off x="2749511" y="3511924"/>
            <a:ext cx="5697804" cy="26306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lang="en-US" sz="1600" b="1">
                <a:solidFill>
                  <a:srgbClr val="9900FF"/>
                </a:solidFill>
                <a:latin typeface="Courier New"/>
                <a:ea typeface="Courier New"/>
                <a:cs typeface="Courier New"/>
                <a:sym typeface="Courier New"/>
              </a:rPr>
              <a:t>cudf</a:t>
            </a:r>
            <a:endParaRPr sz="1600" b="1">
              <a:solidFill>
                <a:srgbClr val="9900FF"/>
              </a:solidFill>
              <a:latin typeface="Courier New"/>
              <a:ea typeface="Courier New"/>
              <a:cs typeface="Courier New"/>
              <a:sym typeface="Courier New"/>
            </a:endParaRPr>
          </a:p>
          <a:p>
            <a:pPr marL="0" lvl="0" indent="0" algn="l" rtl="0">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lang="en-US" sz="1600" b="1">
                <a:solidFill>
                  <a:srgbClr val="9900FF"/>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marL="0" lvl="0" indent="0" algn="l" rtl="0">
              <a:lnSpc>
                <a:spcPct val="90000"/>
              </a:lnSpc>
              <a:spcBef>
                <a:spcPts val="3000"/>
              </a:spcBef>
              <a:spcAft>
                <a:spcPts val="0"/>
              </a:spcAft>
              <a:buClr>
                <a:schemeClr val="dk1"/>
              </a:buClr>
              <a:buSzPts val="1600"/>
              <a:buFont typeface="Trebuchet MS"/>
              <a:buNone/>
            </a:pPr>
            <a:endParaRPr sz="1600">
              <a:latin typeface="Courier New"/>
              <a:ea typeface="Courier New"/>
              <a:cs typeface="Courier New"/>
              <a:sym typeface="Courier New"/>
            </a:endParaRPr>
          </a:p>
        </p:txBody>
      </p:sp>
      <p:sp>
        <p:nvSpPr>
          <p:cNvPr id="1531" name="Google Shape;1531;p81"/>
          <p:cNvSpPr txBox="1"/>
          <p:nvPr/>
        </p:nvSpPr>
        <p:spPr>
          <a:xfrm>
            <a:off x="10006453" y="3511066"/>
            <a:ext cx="5528822" cy="26306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1" i="0" u="none" strike="noStrike" cap="none">
                <a:solidFill>
                  <a:srgbClr val="9900FF"/>
                </a:solidFill>
                <a:latin typeface="Courier New"/>
                <a:ea typeface="Courier New"/>
                <a:cs typeface="Courier New"/>
                <a:sym typeface="Courier New"/>
              </a:rPr>
              <a:t>cuml</a:t>
            </a:r>
            <a:r>
              <a:rPr lang="en-US" sz="1600" b="1"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pic>
        <p:nvPicPr>
          <p:cNvPr id="1532" name="Google Shape;1532;p81" descr="A close up of a map&#10;&#10;Description generated with high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533" name="Google Shape;1533;p81" descr="A close up of a map&#10;&#10;Description generated with high confidence"/>
          <p:cNvPicPr preferRelativeResize="0"/>
          <p:nvPr/>
        </p:nvPicPr>
        <p:blipFill rotWithShape="1">
          <a:blip r:embed="rId4" cstate="screen">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534" name="Google Shape;1534;p81"/>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35" name="Google Shape;1535;p81"/>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36" name="Google Shape;1536;p8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537" name="Google Shape;1537;p8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pic>
        <p:nvPicPr>
          <p:cNvPr id="1543" name="Google Shape;1543;p8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08307" y="3830503"/>
            <a:ext cx="3166505" cy="3395266"/>
          </a:xfrm>
          <a:prstGeom prst="rect">
            <a:avLst/>
          </a:prstGeom>
          <a:noFill/>
          <a:ln>
            <a:noFill/>
          </a:ln>
        </p:spPr>
      </p:pic>
      <p:sp>
        <p:nvSpPr>
          <p:cNvPr id="1544" name="Google Shape;1544;p82"/>
          <p:cNvSpPr txBox="1"/>
          <p:nvPr/>
        </p:nvSpPr>
        <p:spPr>
          <a:xfrm>
            <a:off x="11514150" y="2747799"/>
            <a:ext cx="5552700" cy="14808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Decision Trees / </a:t>
            </a:r>
            <a:r>
              <a:rPr lang="en-US" sz="1800" i="0" u="none" strike="noStrike" cap="none">
                <a:solidFill>
                  <a:schemeClr val="accent4"/>
                </a:solidFill>
                <a:latin typeface="Trebuchet MS"/>
                <a:ea typeface="Trebuchet MS"/>
                <a:cs typeface="Trebuchet MS"/>
                <a:sym typeface="Trebuchet MS"/>
              </a:rPr>
              <a:t>Random Forests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Linear/Lasso/Ridge/ElasticNet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Logistic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K-Nearest Neighbors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Support Vector Machine Classification an</a:t>
            </a:r>
            <a:r>
              <a:rPr lang="en-US" sz="1800">
                <a:solidFill>
                  <a:schemeClr val="accent4"/>
                </a:solidFill>
                <a:latin typeface="Trebuchet MS"/>
                <a:ea typeface="Trebuchet MS"/>
                <a:cs typeface="Trebuchet MS"/>
                <a:sym typeface="Trebuchet MS"/>
              </a:rPr>
              <a:t>d Regression</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Naive Bayes</a:t>
            </a:r>
            <a:endParaRPr sz="1800">
              <a:solidFill>
                <a:schemeClr val="accent4"/>
              </a:solidFill>
              <a:latin typeface="Trebuchet MS"/>
              <a:ea typeface="Trebuchet MS"/>
              <a:cs typeface="Trebuchet MS"/>
              <a:sym typeface="Trebuchet MS"/>
            </a:endParaRPr>
          </a:p>
        </p:txBody>
      </p:sp>
      <p:sp>
        <p:nvSpPr>
          <p:cNvPr id="1545" name="Google Shape;1545;p82"/>
          <p:cNvSpPr txBox="1"/>
          <p:nvPr/>
        </p:nvSpPr>
        <p:spPr>
          <a:xfrm>
            <a:off x="11514150" y="5927731"/>
            <a:ext cx="6613200" cy="2153700"/>
          </a:xfrm>
          <a:prstGeom prst="rect">
            <a:avLst/>
          </a:prstGeom>
          <a:noFill/>
          <a:ln>
            <a:noFill/>
          </a:ln>
        </p:spPr>
        <p:txBody>
          <a:bodyPr spcFirstLastPara="1" wrap="square" lIns="152375" tIns="76150" rIns="152375" bIns="76150" anchor="ctr" anchorCtr="0">
            <a:noAutofit/>
          </a:bodyPr>
          <a:lstStyle/>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K-Means</a:t>
            </a:r>
            <a:endParaRPr>
              <a:solidFill>
                <a:schemeClr val="dk2"/>
              </a:solidFill>
            </a:endParaRPr>
          </a:p>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DBSCAN</a:t>
            </a:r>
            <a:endParaRPr>
              <a:solidFill>
                <a:schemeClr val="dk2"/>
              </a:solidFill>
            </a:endParaRPr>
          </a:p>
          <a:p>
            <a:pPr marL="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Spectral Clustering</a:t>
            </a:r>
            <a:endParaRPr sz="1800" b="1">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Principal Components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Singular Value Decomposition</a:t>
            </a:r>
            <a:br>
              <a:rPr lang="en-US" sz="1800" b="0" i="0" u="none" strike="noStrike" cap="none">
                <a:solidFill>
                  <a:schemeClr val="accent4"/>
                </a:solidFill>
                <a:latin typeface="Trebuchet MS"/>
                <a:ea typeface="Trebuchet MS"/>
                <a:cs typeface="Trebuchet MS"/>
                <a:sym typeface="Trebuchet MS"/>
              </a:rPr>
            </a:br>
            <a:r>
              <a:rPr lang="en-US" sz="1800" i="0" u="none" strike="noStrike" cap="none">
                <a:solidFill>
                  <a:schemeClr val="accent4"/>
                </a:solidFill>
                <a:latin typeface="Trebuchet MS"/>
                <a:ea typeface="Trebuchet MS"/>
                <a:cs typeface="Trebuchet MS"/>
                <a:sym typeface="Trebuchet MS"/>
              </a:rPr>
              <a:t>UMAP</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Spectral Embedding</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T-SNE</a:t>
            </a:r>
            <a:endParaRPr/>
          </a:p>
        </p:txBody>
      </p:sp>
      <p:sp>
        <p:nvSpPr>
          <p:cNvPr id="1546" name="Google Shape;1546;p82"/>
          <p:cNvSpPr txBox="1"/>
          <p:nvPr/>
        </p:nvSpPr>
        <p:spPr>
          <a:xfrm>
            <a:off x="11514152" y="8293960"/>
            <a:ext cx="46865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Holt-Winters</a:t>
            </a:r>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Seasonal </a:t>
            </a:r>
            <a:r>
              <a:rPr lang="en-US" sz="1800" i="0" u="none" strike="noStrike" cap="none">
                <a:solidFill>
                  <a:schemeClr val="accent4"/>
                </a:solidFill>
                <a:latin typeface="Trebuchet MS"/>
                <a:ea typeface="Trebuchet MS"/>
                <a:cs typeface="Trebuchet MS"/>
                <a:sym typeface="Trebuchet MS"/>
              </a:rPr>
              <a:t>ARIMA / Auto ARIMA</a:t>
            </a:r>
            <a:endParaRPr/>
          </a:p>
        </p:txBody>
      </p:sp>
      <p:sp>
        <p:nvSpPr>
          <p:cNvPr id="1547" name="Google Shape;1547;p82"/>
          <p:cNvSpPr txBox="1"/>
          <p:nvPr/>
        </p:nvSpPr>
        <p:spPr>
          <a:xfrm>
            <a:off x="3908307" y="9129224"/>
            <a:ext cx="2659958" cy="477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More to come!</a:t>
            </a:r>
            <a:endParaRPr sz="3200" b="0" i="0" u="none" strike="noStrike" cap="none">
              <a:solidFill>
                <a:schemeClr val="accent4"/>
              </a:solidFill>
              <a:latin typeface="Trebuchet MS"/>
              <a:ea typeface="Trebuchet MS"/>
              <a:cs typeface="Trebuchet MS"/>
              <a:sym typeface="Trebuchet MS"/>
            </a:endParaRPr>
          </a:p>
        </p:txBody>
      </p:sp>
      <p:sp>
        <p:nvSpPr>
          <p:cNvPr id="1548" name="Google Shape;1548;p82"/>
          <p:cNvSpPr txBox="1"/>
          <p:nvPr/>
        </p:nvSpPr>
        <p:spPr>
          <a:xfrm>
            <a:off x="11514150" y="4256500"/>
            <a:ext cx="5046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Random Forest / GBDT Inference </a:t>
            </a:r>
            <a:r>
              <a:rPr lang="en-US" sz="1800">
                <a:solidFill>
                  <a:schemeClr val="accent4"/>
                </a:solidFill>
                <a:latin typeface="Trebuchet MS"/>
                <a:ea typeface="Trebuchet MS"/>
                <a:cs typeface="Trebuchet MS"/>
                <a:sym typeface="Trebuchet MS"/>
              </a:rPr>
              <a:t>(FIL)</a:t>
            </a:r>
            <a:endParaRPr sz="1800" i="0" u="none" strike="noStrike" cap="none">
              <a:solidFill>
                <a:schemeClr val="accent4"/>
              </a:solidFill>
              <a:latin typeface="Trebuchet MS"/>
              <a:ea typeface="Trebuchet MS"/>
              <a:cs typeface="Trebuchet MS"/>
              <a:sym typeface="Trebuchet MS"/>
            </a:endParaRPr>
          </a:p>
        </p:txBody>
      </p:sp>
      <p:sp>
        <p:nvSpPr>
          <p:cNvPr id="1549" name="Google Shape;1549;p82"/>
          <p:cNvSpPr txBox="1"/>
          <p:nvPr/>
        </p:nvSpPr>
        <p:spPr>
          <a:xfrm>
            <a:off x="11514152" y="5769555"/>
            <a:ext cx="4272500" cy="721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endParaRPr/>
          </a:p>
        </p:txBody>
      </p:sp>
      <p:sp>
        <p:nvSpPr>
          <p:cNvPr id="1550" name="Google Shape;1550;p82"/>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Time Series</a:t>
            </a:r>
            <a:endParaRPr sz="2000" b="0" i="0" u="none" strike="noStrike" cap="none">
              <a:solidFill>
                <a:srgbClr val="FFFFFF"/>
              </a:solidFill>
              <a:latin typeface="Trebuchet MS"/>
              <a:ea typeface="Trebuchet MS"/>
              <a:cs typeface="Trebuchet MS"/>
              <a:sym typeface="Trebuchet MS"/>
            </a:endParaRPr>
          </a:p>
        </p:txBody>
      </p:sp>
      <p:sp>
        <p:nvSpPr>
          <p:cNvPr id="1551" name="Google Shape;1551;p82"/>
          <p:cNvSpPr/>
          <p:nvPr/>
        </p:nvSpPr>
        <p:spPr>
          <a:xfrm>
            <a:off x="7734225" y="6083374"/>
            <a:ext cx="3582900" cy="19854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Clustering</a:t>
            </a:r>
            <a:endParaRPr sz="2000">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Decomposition </a:t>
            </a:r>
            <a:r>
              <a:rPr lang="en-US" sz="2000" b="0" i="0" u="none" strike="noStrike" cap="none">
                <a:solidFill>
                  <a:srgbClr val="FFFFFF"/>
                </a:solidFill>
                <a:latin typeface="Arial"/>
                <a:ea typeface="Arial"/>
                <a:cs typeface="Arial"/>
                <a:sym typeface="Arial"/>
              </a:rPr>
              <a:t>&amp;</a:t>
            </a:r>
            <a:r>
              <a:rPr lang="en-US" sz="2000" b="0" i="0" u="none" strike="noStrike" cap="none">
                <a:solidFill>
                  <a:srgbClr val="FFFFFF"/>
                </a:solidFill>
                <a:latin typeface="Trebuchet MS"/>
                <a:ea typeface="Trebuchet MS"/>
                <a:cs typeface="Trebuchet MS"/>
                <a:sym typeface="Trebuchet MS"/>
              </a:rPr>
              <a:t> Dimensionality Reduction</a:t>
            </a:r>
            <a:endParaRPr sz="2000" b="0" i="0" u="none" strike="noStrike" cap="none">
              <a:solidFill>
                <a:srgbClr val="FFFFFF"/>
              </a:solidFill>
              <a:latin typeface="Trebuchet MS"/>
              <a:ea typeface="Trebuchet MS"/>
              <a:cs typeface="Trebuchet MS"/>
              <a:sym typeface="Trebuchet MS"/>
            </a:endParaRPr>
          </a:p>
        </p:txBody>
      </p:sp>
      <p:sp>
        <p:nvSpPr>
          <p:cNvPr id="1552" name="Google Shape;1552;p82"/>
          <p:cNvSpPr/>
          <p:nvPr/>
        </p:nvSpPr>
        <p:spPr>
          <a:xfrm>
            <a:off x="7734225" y="5056525"/>
            <a:ext cx="3582900" cy="8757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Preprocessing</a:t>
            </a:r>
            <a:endParaRPr sz="2000" b="0" i="0" u="none" strike="noStrike" cap="none">
              <a:solidFill>
                <a:srgbClr val="FFFFFF"/>
              </a:solidFill>
              <a:latin typeface="Trebuchet MS"/>
              <a:ea typeface="Trebuchet MS"/>
              <a:cs typeface="Trebuchet MS"/>
              <a:sym typeface="Trebuchet MS"/>
            </a:endParaRPr>
          </a:p>
        </p:txBody>
      </p:sp>
      <p:sp>
        <p:nvSpPr>
          <p:cNvPr id="1553" name="Google Shape;1553;p82"/>
          <p:cNvSpPr/>
          <p:nvPr/>
        </p:nvSpPr>
        <p:spPr>
          <a:xfrm>
            <a:off x="7734222" y="4275056"/>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Inference</a:t>
            </a:r>
            <a:endParaRPr sz="2000" b="0" i="0" u="none" strike="noStrike" cap="none">
              <a:solidFill>
                <a:srgbClr val="FFFFFF"/>
              </a:solidFill>
              <a:latin typeface="Trebuchet MS"/>
              <a:ea typeface="Trebuchet MS"/>
              <a:cs typeface="Trebuchet MS"/>
              <a:sym typeface="Trebuchet MS"/>
            </a:endParaRPr>
          </a:p>
        </p:txBody>
      </p:sp>
      <p:sp>
        <p:nvSpPr>
          <p:cNvPr id="1554" name="Google Shape;1554;p82"/>
          <p:cNvSpPr/>
          <p:nvPr/>
        </p:nvSpPr>
        <p:spPr>
          <a:xfrm>
            <a:off x="7734197" y="2910741"/>
            <a:ext cx="3582900" cy="1218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Classification </a:t>
            </a:r>
            <a:r>
              <a:rPr lang="en-US" sz="2000">
                <a:solidFill>
                  <a:srgbClr val="FFFFFF"/>
                </a:solidFill>
                <a:latin typeface="Trebuchet MS"/>
                <a:ea typeface="Trebuchet MS"/>
                <a:cs typeface="Trebuchet MS"/>
                <a:sym typeface="Trebuchet MS"/>
              </a:rPr>
              <a:t>/ </a:t>
            </a:r>
            <a:r>
              <a:rPr lang="en-US" sz="2000" b="0" i="0" u="none" strike="noStrike" cap="none">
                <a:solidFill>
                  <a:srgbClr val="FFFFFF"/>
                </a:solidFill>
                <a:latin typeface="Trebuchet MS"/>
                <a:ea typeface="Trebuchet MS"/>
                <a:cs typeface="Trebuchet MS"/>
                <a:sym typeface="Trebuchet MS"/>
              </a:rPr>
              <a:t>Regression</a:t>
            </a:r>
            <a:endParaRPr sz="2000" b="0" i="0" u="none" strike="noStrike" cap="none">
              <a:solidFill>
                <a:srgbClr val="FFFFFF"/>
              </a:solidFill>
              <a:latin typeface="Trebuchet MS"/>
              <a:ea typeface="Trebuchet MS"/>
              <a:cs typeface="Trebuchet MS"/>
              <a:sym typeface="Trebuchet MS"/>
            </a:endParaRPr>
          </a:p>
        </p:txBody>
      </p:sp>
      <p:sp>
        <p:nvSpPr>
          <p:cNvPr id="1555" name="Google Shape;1555;p82"/>
          <p:cNvSpPr/>
          <p:nvPr/>
        </p:nvSpPr>
        <p:spPr>
          <a:xfrm>
            <a:off x="3524729"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Hyper-parameter Tuning</a:t>
            </a:r>
            <a:endParaRPr sz="2000" b="0" i="0" u="none" strike="noStrike" cap="none">
              <a:solidFill>
                <a:srgbClr val="FFFFFF"/>
              </a:solidFill>
              <a:latin typeface="Trebuchet MS"/>
              <a:ea typeface="Trebuchet MS"/>
              <a:cs typeface="Trebuchet MS"/>
              <a:sym typeface="Trebuchet MS"/>
            </a:endParaRPr>
          </a:p>
        </p:txBody>
      </p:sp>
      <p:sp>
        <p:nvSpPr>
          <p:cNvPr id="1556" name="Google Shape;1556;p82"/>
          <p:cNvSpPr/>
          <p:nvPr/>
        </p:nvSpPr>
        <p:spPr>
          <a:xfrm>
            <a:off x="3524729"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Cross Validation</a:t>
            </a:r>
            <a:endParaRPr sz="2000" b="0" i="0" u="none" strike="noStrike" cap="none">
              <a:solidFill>
                <a:srgbClr val="FFFFFF"/>
              </a:solidFill>
              <a:latin typeface="Trebuchet MS"/>
              <a:ea typeface="Trebuchet MS"/>
              <a:cs typeface="Trebuchet MS"/>
              <a:sym typeface="Trebuchet MS"/>
            </a:endParaRPr>
          </a:p>
        </p:txBody>
      </p:sp>
      <p:sp>
        <p:nvSpPr>
          <p:cNvPr id="1557" name="Google Shape;1557;p8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558" name="Google Shape;1558;p8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Scikit-Learn</a:t>
            </a:r>
            <a:endParaRPr/>
          </a:p>
        </p:txBody>
      </p:sp>
      <p:sp>
        <p:nvSpPr>
          <p:cNvPr id="1559" name="Google Shape;1559;p82"/>
          <p:cNvSpPr txBox="1"/>
          <p:nvPr/>
        </p:nvSpPr>
        <p:spPr>
          <a:xfrm>
            <a:off x="11514102" y="5092103"/>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Text vectorization (TF-IDF / Count)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Target Encoding</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Cross-validation / splitting</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8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cuML vs Scikit-learn</a:t>
            </a:r>
            <a:endParaRPr/>
          </a:p>
        </p:txBody>
      </p:sp>
      <p:sp>
        <p:nvSpPr>
          <p:cNvPr id="1566" name="Google Shape;1566;p83"/>
          <p:cNvSpPr txBox="1"/>
          <p:nvPr/>
        </p:nvSpPr>
        <p:spPr>
          <a:xfrm>
            <a:off x="5563525" y="8804925"/>
            <a:ext cx="6850500" cy="757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Trebuchet MS"/>
              <a:buNone/>
            </a:pPr>
            <a:r>
              <a:rPr lang="en-US" sz="2000" b="1" i="0" u="none" strike="noStrike" cap="none">
                <a:solidFill>
                  <a:schemeClr val="accent4"/>
                </a:solidFill>
                <a:latin typeface="Trebuchet MS"/>
                <a:ea typeface="Trebuchet MS"/>
                <a:cs typeface="Trebuchet MS"/>
                <a:sym typeface="Trebuchet MS"/>
              </a:rPr>
              <a:t>1x V100 </a:t>
            </a:r>
            <a:r>
              <a:rPr lang="en-US" sz="2000" b="0" i="0" u="none" strike="noStrike" cap="none">
                <a:solidFill>
                  <a:schemeClr val="accent4"/>
                </a:solidFill>
                <a:latin typeface="Trebuchet MS"/>
                <a:ea typeface="Trebuchet MS"/>
                <a:cs typeface="Trebuchet MS"/>
                <a:sym typeface="Trebuchet MS"/>
              </a:rPr>
              <a:t>vs. </a:t>
            </a:r>
            <a:r>
              <a:rPr lang="en-US" sz="2000" b="1" i="0" u="none" strike="noStrike" cap="none">
                <a:solidFill>
                  <a:schemeClr val="accent4"/>
                </a:solidFill>
                <a:latin typeface="Trebuchet MS"/>
                <a:ea typeface="Trebuchet MS"/>
                <a:cs typeface="Trebuchet MS"/>
                <a:sym typeface="Trebuchet MS"/>
              </a:rPr>
              <a:t>2x 20 Core CPUs (DGX-1, RAPIDS 0.15</a:t>
            </a:r>
            <a:r>
              <a:rPr lang="en-US" sz="2000" b="1">
                <a:solidFill>
                  <a:schemeClr val="accent4"/>
                </a:solidFill>
                <a:latin typeface="Trebuchet MS"/>
                <a:ea typeface="Trebuchet MS"/>
                <a:cs typeface="Trebuchet MS"/>
                <a:sym typeface="Trebuchet MS"/>
              </a:rPr>
              <a:t>)</a:t>
            </a:r>
            <a:endParaRPr sz="3600" b="1" i="0" u="none" strike="noStrike" cap="none">
              <a:solidFill>
                <a:schemeClr val="accent4"/>
              </a:solidFill>
              <a:latin typeface="Arial"/>
              <a:ea typeface="Arial"/>
              <a:cs typeface="Arial"/>
              <a:sym typeface="Arial"/>
            </a:endParaRPr>
          </a:p>
        </p:txBody>
      </p:sp>
      <p:pic>
        <p:nvPicPr>
          <p:cNvPr id="1567" name="Google Shape;1567;p83"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581175" y="2718032"/>
            <a:ext cx="8706825" cy="5383718"/>
          </a:xfrm>
          <a:prstGeom prst="rect">
            <a:avLst/>
          </a:prstGeom>
          <a:noFill/>
          <a:ln>
            <a:noFill/>
          </a:ln>
        </p:spPr>
      </p:pic>
      <p:pic>
        <p:nvPicPr>
          <p:cNvPr id="1568" name="Google Shape;1568;p83" title="Chart"/>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9600" y="2767800"/>
            <a:ext cx="8867787" cy="548323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8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Forest Inference</a:t>
            </a:r>
            <a:endParaRPr/>
          </a:p>
        </p:txBody>
      </p:sp>
      <p:sp>
        <p:nvSpPr>
          <p:cNvPr id="1575" name="Google Shape;1575;p84"/>
          <p:cNvSpPr txBox="1">
            <a:spLocks noGrp="1"/>
          </p:cNvSpPr>
          <p:nvPr>
            <p:ph type="body" idx="1"/>
          </p:nvPr>
        </p:nvSpPr>
        <p:spPr>
          <a:xfrm>
            <a:off x="861250" y="3505059"/>
            <a:ext cx="86799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marL="283110" lvl="0" indent="-262790" algn="l" rtl="0">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marL="283110" lvl="0" indent="-262790" algn="l" rtl="0">
              <a:lnSpc>
                <a:spcPct val="90000"/>
              </a:lnSpc>
              <a:spcBef>
                <a:spcPts val="3000"/>
              </a:spcBef>
              <a:spcAft>
                <a:spcPts val="0"/>
              </a:spcAft>
              <a:buSzPts val="1600"/>
              <a:buChar char="▸"/>
            </a:pPr>
            <a:r>
              <a:rPr lang="en-US"/>
              <a:t>Lightweight Python API</a:t>
            </a:r>
            <a:endParaRPr/>
          </a:p>
          <a:p>
            <a:pPr marL="283110" lvl="0" indent="-262790" algn="l" rtl="0">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marL="283110" lvl="0" indent="-262790" algn="l" rtl="0">
              <a:lnSpc>
                <a:spcPct val="90000"/>
              </a:lnSpc>
              <a:spcBef>
                <a:spcPts val="3000"/>
              </a:spcBef>
              <a:spcAft>
                <a:spcPts val="0"/>
              </a:spcAft>
              <a:buSzPts val="1600"/>
              <a:buChar char="▸"/>
            </a:pPr>
            <a:r>
              <a:rPr lang="en-US"/>
              <a:t>Over 100 million forest inferences </a:t>
            </a:r>
            <a:endParaRPr/>
          </a:p>
        </p:txBody>
      </p:sp>
      <p:sp>
        <p:nvSpPr>
          <p:cNvPr id="1576" name="Google Shape;1576;p8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Taking Models From Training to Production</a:t>
            </a:r>
            <a:endParaRPr/>
          </a:p>
          <a:p>
            <a:pPr marL="0" lvl="0" indent="0" algn="ctr" rtl="0">
              <a:lnSpc>
                <a:spcPct val="90000"/>
              </a:lnSpc>
              <a:spcBef>
                <a:spcPts val="3000"/>
              </a:spcBef>
              <a:spcAft>
                <a:spcPts val="0"/>
              </a:spcAft>
              <a:buSzPts val="3000"/>
              <a:buFont typeface="Trebuchet MS"/>
              <a:buNone/>
            </a:pPr>
            <a:endParaRPr/>
          </a:p>
        </p:txBody>
      </p:sp>
      <p:grpSp>
        <p:nvGrpSpPr>
          <p:cNvPr id="1577" name="Google Shape;1577;p84"/>
          <p:cNvGrpSpPr/>
          <p:nvPr/>
        </p:nvGrpSpPr>
        <p:grpSpPr>
          <a:xfrm>
            <a:off x="9244699" y="3619204"/>
            <a:ext cx="7831937" cy="5360277"/>
            <a:chOff x="9244699" y="3230340"/>
            <a:chExt cx="7831937" cy="5360277"/>
          </a:xfrm>
        </p:grpSpPr>
        <p:cxnSp>
          <p:nvCxnSpPr>
            <p:cNvPr id="1578" name="Google Shape;1578;p84"/>
            <p:cNvCxnSpPr>
              <a:stCxn id="1579"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580" name="Google Shape;1580;p84"/>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581" name="Google Shape;1581;p84"/>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582" name="Google Shape;1582;p84"/>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583" name="Google Shape;1583;p84"/>
            <p:cNvSpPr/>
            <p:nvPr/>
          </p:nvSpPr>
          <p:spPr>
            <a:xfrm>
              <a:off x="10842170"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4" name="Google Shape;1584;p84"/>
            <p:cNvSpPr/>
            <p:nvPr/>
          </p:nvSpPr>
          <p:spPr>
            <a:xfrm>
              <a:off x="11386754" y="7952651"/>
              <a:ext cx="482322" cy="13655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5" name="Google Shape;1585;p84"/>
            <p:cNvSpPr/>
            <p:nvPr/>
          </p:nvSpPr>
          <p:spPr>
            <a:xfrm>
              <a:off x="12357585" y="5846956"/>
              <a:ext cx="476394" cy="22313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6" name="Google Shape;1586;p84"/>
            <p:cNvSpPr/>
            <p:nvPr/>
          </p:nvSpPr>
          <p:spPr>
            <a:xfrm>
              <a:off x="12902169" y="8029924"/>
              <a:ext cx="482322" cy="5928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7" name="Google Shape;1587;p84"/>
            <p:cNvSpPr/>
            <p:nvPr/>
          </p:nvSpPr>
          <p:spPr>
            <a:xfrm>
              <a:off x="13829566"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8" name="Google Shape;1588;p84"/>
            <p:cNvSpPr/>
            <p:nvPr/>
          </p:nvSpPr>
          <p:spPr>
            <a:xfrm>
              <a:off x="14374148" y="8004438"/>
              <a:ext cx="482322" cy="84772"/>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9" name="Google Shape;1589;p84"/>
            <p:cNvSpPr/>
            <p:nvPr/>
          </p:nvSpPr>
          <p:spPr>
            <a:xfrm>
              <a:off x="15334422" y="5071004"/>
              <a:ext cx="476394" cy="30073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90" name="Google Shape;1590;p84"/>
            <p:cNvSpPr/>
            <p:nvPr/>
          </p:nvSpPr>
          <p:spPr>
            <a:xfrm>
              <a:off x="15879006" y="7955871"/>
              <a:ext cx="482322" cy="13333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591" name="Google Shape;1591;p84"/>
            <p:cNvCxnSpPr/>
            <p:nvPr/>
          </p:nvCxnSpPr>
          <p:spPr>
            <a:xfrm rot="10800000">
              <a:off x="10256954"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579" name="Google Shape;1579;p84"/>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4000</a:t>
              </a:r>
              <a:endParaRPr sz="2400" b="0" i="0" u="none" strike="noStrike" cap="none">
                <a:solidFill>
                  <a:srgbClr val="868686"/>
                </a:solidFill>
                <a:latin typeface="Arial"/>
                <a:ea typeface="Arial"/>
                <a:cs typeface="Arial"/>
                <a:sym typeface="Arial"/>
              </a:endParaRPr>
            </a:p>
          </p:txBody>
        </p:sp>
        <p:sp>
          <p:nvSpPr>
            <p:cNvPr id="1592" name="Google Shape;1592;p84"/>
            <p:cNvSpPr txBox="1"/>
            <p:nvPr/>
          </p:nvSpPr>
          <p:spPr>
            <a:xfrm>
              <a:off x="9574031" y="5090070"/>
              <a:ext cx="787536"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3000</a:t>
              </a:r>
              <a:endParaRPr sz="2400" b="0" i="0" u="none" strike="noStrike" cap="none">
                <a:solidFill>
                  <a:srgbClr val="868686"/>
                </a:solidFill>
                <a:latin typeface="Arial"/>
                <a:ea typeface="Arial"/>
                <a:cs typeface="Arial"/>
                <a:sym typeface="Arial"/>
              </a:endParaRPr>
            </a:p>
          </p:txBody>
        </p:sp>
        <p:sp>
          <p:nvSpPr>
            <p:cNvPr id="1593" name="Google Shape;1593;p84"/>
            <p:cNvSpPr txBox="1"/>
            <p:nvPr/>
          </p:nvSpPr>
          <p:spPr>
            <a:xfrm>
              <a:off x="9541154" y="6004702"/>
              <a:ext cx="82041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2000</a:t>
              </a:r>
              <a:endParaRPr sz="2400" b="0" i="0" u="none" strike="noStrike" cap="none">
                <a:solidFill>
                  <a:srgbClr val="868686"/>
                </a:solidFill>
                <a:latin typeface="Arial"/>
                <a:ea typeface="Arial"/>
                <a:cs typeface="Arial"/>
                <a:sym typeface="Arial"/>
              </a:endParaRPr>
            </a:p>
          </p:txBody>
        </p:sp>
        <p:sp>
          <p:nvSpPr>
            <p:cNvPr id="1594" name="Google Shape;1594;p84"/>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1000</a:t>
              </a:r>
              <a:endParaRPr sz="2400" b="0" i="0" u="none" strike="noStrike" cap="none">
                <a:solidFill>
                  <a:srgbClr val="868686"/>
                </a:solidFill>
                <a:latin typeface="Arial"/>
                <a:ea typeface="Arial"/>
                <a:cs typeface="Arial"/>
                <a:sym typeface="Arial"/>
              </a:endParaRPr>
            </a:p>
          </p:txBody>
        </p:sp>
        <p:sp>
          <p:nvSpPr>
            <p:cNvPr id="1595" name="Google Shape;1595;p84"/>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596" name="Google Shape;1596;p84"/>
            <p:cNvSpPr txBox="1"/>
            <p:nvPr/>
          </p:nvSpPr>
          <p:spPr>
            <a:xfrm>
              <a:off x="10733315" y="8174023"/>
              <a:ext cx="110013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Bosch</a:t>
              </a:r>
              <a:endParaRPr sz="2400" b="0" i="0" u="none" strike="noStrike" cap="none">
                <a:solidFill>
                  <a:srgbClr val="868686"/>
                </a:solidFill>
                <a:latin typeface="Arial"/>
                <a:ea typeface="Arial"/>
                <a:cs typeface="Arial"/>
                <a:sym typeface="Arial"/>
              </a:endParaRPr>
            </a:p>
          </p:txBody>
        </p:sp>
        <p:sp>
          <p:nvSpPr>
            <p:cNvPr id="1597" name="Google Shape;1597;p84"/>
            <p:cNvSpPr txBox="1"/>
            <p:nvPr/>
          </p:nvSpPr>
          <p:spPr>
            <a:xfrm>
              <a:off x="12292710"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Airline</a:t>
              </a:r>
              <a:endParaRPr sz="2400" b="0" i="0" u="none" strike="noStrike" cap="none">
                <a:solidFill>
                  <a:srgbClr val="868686"/>
                </a:solidFill>
                <a:latin typeface="Arial"/>
                <a:ea typeface="Arial"/>
                <a:cs typeface="Arial"/>
                <a:sym typeface="Arial"/>
              </a:endParaRPr>
            </a:p>
          </p:txBody>
        </p:sp>
        <p:sp>
          <p:nvSpPr>
            <p:cNvPr id="1598" name="Google Shape;1598;p84"/>
            <p:cNvSpPr txBox="1"/>
            <p:nvPr/>
          </p:nvSpPr>
          <p:spPr>
            <a:xfrm>
              <a:off x="15064281"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Epsilon</a:t>
              </a:r>
              <a:endParaRPr sz="2400" b="0" i="0" u="none" strike="noStrike" cap="none">
                <a:solidFill>
                  <a:srgbClr val="868686"/>
                </a:solidFill>
                <a:latin typeface="Arial"/>
                <a:ea typeface="Arial"/>
                <a:cs typeface="Arial"/>
                <a:sym typeface="Arial"/>
              </a:endParaRPr>
            </a:p>
          </p:txBody>
        </p:sp>
        <p:sp>
          <p:nvSpPr>
            <p:cNvPr id="1599" name="Google Shape;1599;p84"/>
            <p:cNvSpPr txBox="1"/>
            <p:nvPr/>
          </p:nvSpPr>
          <p:spPr>
            <a:xfrm rot="-5400000">
              <a:off x="8387400" y="6000476"/>
              <a:ext cx="212259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sz="1800" b="0" i="0" u="none" strike="noStrike" cap="none">
                <a:solidFill>
                  <a:srgbClr val="868686"/>
                </a:solidFill>
                <a:latin typeface="Trebuchet MS"/>
                <a:ea typeface="Trebuchet MS"/>
                <a:cs typeface="Trebuchet MS"/>
                <a:sym typeface="Trebuchet MS"/>
              </a:endParaRPr>
            </a:p>
          </p:txBody>
        </p:sp>
        <p:grpSp>
          <p:nvGrpSpPr>
            <p:cNvPr id="1600" name="Google Shape;1600;p84"/>
            <p:cNvGrpSpPr/>
            <p:nvPr/>
          </p:nvGrpSpPr>
          <p:grpSpPr>
            <a:xfrm>
              <a:off x="10623746" y="3677486"/>
              <a:ext cx="6211253" cy="408000"/>
              <a:chOff x="9657011" y="3561874"/>
              <a:chExt cx="6211253" cy="408000"/>
            </a:xfrm>
          </p:grpSpPr>
          <p:sp>
            <p:nvSpPr>
              <p:cNvPr id="1601" name="Google Shape;1601;p84"/>
              <p:cNvSpPr txBox="1"/>
              <p:nvPr/>
            </p:nvSpPr>
            <p:spPr>
              <a:xfrm>
                <a:off x="9768406" y="3561874"/>
                <a:ext cx="3244888"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CPU Time (XGBoost, 40 Cores)</a:t>
                </a:r>
                <a:endParaRPr sz="2000" b="0" i="0" u="none" strike="noStrike" cap="none">
                  <a:solidFill>
                    <a:srgbClr val="868686"/>
                  </a:solidFill>
                  <a:latin typeface="Arial"/>
                  <a:ea typeface="Arial"/>
                  <a:cs typeface="Arial"/>
                  <a:sym typeface="Arial"/>
                </a:endParaRPr>
              </a:p>
            </p:txBody>
          </p:sp>
          <p:sp>
            <p:nvSpPr>
              <p:cNvPr id="1602" name="Google Shape;1602;p84"/>
              <p:cNvSpPr txBox="1"/>
              <p:nvPr/>
            </p:nvSpPr>
            <p:spPr>
              <a:xfrm>
                <a:off x="13053932" y="3561874"/>
                <a:ext cx="28143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FIL GPU Time (1x V100)</a:t>
                </a:r>
                <a:endParaRPr sz="2000" b="0" i="0" u="none" strike="noStrike" cap="none">
                  <a:solidFill>
                    <a:srgbClr val="868686"/>
                  </a:solidFill>
                  <a:latin typeface="Arial"/>
                  <a:ea typeface="Arial"/>
                  <a:cs typeface="Arial"/>
                  <a:sym typeface="Arial"/>
                </a:endParaRPr>
              </a:p>
            </p:txBody>
          </p:sp>
          <p:sp>
            <p:nvSpPr>
              <p:cNvPr id="1603" name="Google Shape;1603;p84"/>
              <p:cNvSpPr/>
              <p:nvPr/>
            </p:nvSpPr>
            <p:spPr>
              <a:xfrm>
                <a:off x="9657011"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604" name="Google Shape;1604;p84"/>
              <p:cNvSpPr/>
              <p:nvPr/>
            </p:nvSpPr>
            <p:spPr>
              <a:xfrm>
                <a:off x="12912419" y="3707474"/>
                <a:ext cx="141514"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605" name="Google Shape;1605;p84"/>
            <p:cNvSpPr txBox="1"/>
            <p:nvPr/>
          </p:nvSpPr>
          <p:spPr>
            <a:xfrm>
              <a:off x="13804545"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Higgs</a:t>
              </a:r>
              <a:endParaRPr sz="2400" b="0" i="0" u="none" strike="noStrike" cap="none">
                <a:solidFill>
                  <a:srgbClr val="868686"/>
                </a:solidFill>
                <a:latin typeface="Arial"/>
                <a:ea typeface="Arial"/>
                <a:cs typeface="Arial"/>
                <a:sym typeface="Arial"/>
              </a:endParaRPr>
            </a:p>
          </p:txBody>
        </p:sp>
        <p:sp>
          <p:nvSpPr>
            <p:cNvPr id="1606" name="Google Shape;1606;p84"/>
            <p:cNvSpPr txBox="1"/>
            <p:nvPr/>
          </p:nvSpPr>
          <p:spPr>
            <a:xfrm>
              <a:off x="9933867" y="3230340"/>
              <a:ext cx="7142769"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XGBoost CPU Inference vs. FIL GPU (1000 trees)</a:t>
              </a:r>
              <a:endParaRPr sz="1800" b="0" i="0" u="none" strike="noStrike" cap="none">
                <a:solidFill>
                  <a:srgbClr val="868686"/>
                </a:solidFill>
                <a:latin typeface="Trebuchet MS"/>
                <a:ea typeface="Trebuchet MS"/>
                <a:cs typeface="Trebuchet MS"/>
                <a:sym typeface="Trebuchet MS"/>
              </a:endParaRPr>
            </a:p>
          </p:txBody>
        </p:sp>
        <p:sp>
          <p:nvSpPr>
            <p:cNvPr id="1607" name="Google Shape;1607;p84"/>
            <p:cNvSpPr txBox="1"/>
            <p:nvPr/>
          </p:nvSpPr>
          <p:spPr>
            <a:xfrm>
              <a:off x="10681921" y="4479487"/>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sp>
          <p:nvSpPr>
            <p:cNvPr id="1608" name="Google Shape;1608;p84"/>
            <p:cNvSpPr txBox="1"/>
            <p:nvPr/>
          </p:nvSpPr>
          <p:spPr>
            <a:xfrm>
              <a:off x="12219862" y="5431350"/>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36x</a:t>
              </a:r>
              <a:endParaRPr sz="2400" b="0" i="0" u="none" strike="noStrike" cap="none">
                <a:solidFill>
                  <a:srgbClr val="868686"/>
                </a:solidFill>
                <a:latin typeface="Arial"/>
                <a:ea typeface="Arial"/>
                <a:cs typeface="Arial"/>
                <a:sym typeface="Arial"/>
              </a:endParaRPr>
            </a:p>
          </p:txBody>
        </p:sp>
        <p:sp>
          <p:nvSpPr>
            <p:cNvPr id="1609" name="Google Shape;1609;p84"/>
            <p:cNvSpPr txBox="1"/>
            <p:nvPr/>
          </p:nvSpPr>
          <p:spPr>
            <a:xfrm>
              <a:off x="13664630" y="4478969"/>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34x</a:t>
              </a:r>
              <a:endParaRPr sz="2400" b="0" i="0" u="none" strike="noStrike" cap="none">
                <a:solidFill>
                  <a:srgbClr val="868686"/>
                </a:solidFill>
                <a:latin typeface="Arial"/>
                <a:ea typeface="Arial"/>
                <a:cs typeface="Arial"/>
                <a:sym typeface="Arial"/>
              </a:endParaRPr>
            </a:p>
          </p:txBody>
        </p:sp>
        <p:sp>
          <p:nvSpPr>
            <p:cNvPr id="1610" name="Google Shape;1610;p84"/>
            <p:cNvSpPr txBox="1"/>
            <p:nvPr/>
          </p:nvSpPr>
          <p:spPr>
            <a:xfrm>
              <a:off x="15169488" y="4664402"/>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231" name="Google Shape;231;p4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Bane of Productivity and Performance</a:t>
            </a:r>
            <a:endParaRPr/>
          </a:p>
        </p:txBody>
      </p:sp>
      <p:sp>
        <p:nvSpPr>
          <p:cNvPr id="232" name="Google Shape;232;p40"/>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33" name="Google Shape;233;p40"/>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4" name="Google Shape;234;p40"/>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235" name="Google Shape;235;p40"/>
          <p:cNvGrpSpPr/>
          <p:nvPr/>
        </p:nvGrpSpPr>
        <p:grpSpPr>
          <a:xfrm>
            <a:off x="4457564" y="4507686"/>
            <a:ext cx="3387118" cy="3385062"/>
            <a:chOff x="41147" y="4310438"/>
            <a:chExt cx="3387118" cy="3385062"/>
          </a:xfrm>
        </p:grpSpPr>
        <p:sp>
          <p:nvSpPr>
            <p:cNvPr id="236" name="Google Shape;236;p40"/>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7" name="Google Shape;237;p40"/>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8" name="Google Shape;238;p40"/>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9" name="Google Shape;239;p40"/>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0" name="Google Shape;240;p40"/>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1" name="Google Shape;241;p40"/>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2" name="Google Shape;242;p40"/>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3" name="Google Shape;243;p40"/>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4" name="Google Shape;244;p40"/>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245" name="Google Shape;245;p40"/>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46" name="Google Shape;246;p40"/>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47" name="Google Shape;247;p40"/>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248" name="Google Shape;248;p40"/>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249" name="Google Shape;249;p40"/>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250" name="Google Shape;250;p40"/>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251" name="Google Shape;251;p40"/>
          <p:cNvSpPr/>
          <p:nvPr/>
        </p:nvSpPr>
        <p:spPr>
          <a:xfrm>
            <a:off x="5108072" y="6107320"/>
            <a:ext cx="2216175" cy="20557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252" name="Google Shape;252;p40"/>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253" name="Google Shape;253;p40"/>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254" name="Google Shape;254;p40"/>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255" name="Google Shape;255;p40"/>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256" name="Google Shape;256;p40"/>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257" name="Google Shape;257;p40"/>
          <p:cNvSpPr/>
          <p:nvPr/>
        </p:nvSpPr>
        <p:spPr>
          <a:xfrm>
            <a:off x="9029729" y="8674063"/>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258" name="Google Shape;258;p40"/>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259" name="Google Shape;259;p40"/>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260" name="Google Shape;260;p40"/>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261" name="Google Shape;261;p40"/>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262" name="Google Shape;262;p40"/>
          <p:cNvGrpSpPr/>
          <p:nvPr/>
        </p:nvGrpSpPr>
        <p:grpSpPr>
          <a:xfrm>
            <a:off x="12278144" y="4781002"/>
            <a:ext cx="1102936" cy="1108006"/>
            <a:chOff x="15478450" y="3449957"/>
            <a:chExt cx="1657350" cy="1664968"/>
          </a:xfrm>
        </p:grpSpPr>
        <p:sp>
          <p:nvSpPr>
            <p:cNvPr id="263" name="Google Shape;263;p40"/>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4" name="Google Shape;264;p40"/>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5" name="Google Shape;265;p40"/>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6" name="Google Shape;266;p40"/>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7" name="Google Shape;267;p40"/>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8" name="Google Shape;268;p40"/>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9" name="Google Shape;269;p40"/>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0" name="Google Shape;270;p40"/>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1" name="Google Shape;271;p40"/>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2" name="Google Shape;272;p40"/>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3" name="Google Shape;273;p40"/>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4" name="Google Shape;274;p40"/>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5" name="Google Shape;275;p40"/>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6" name="Google Shape;276;p40"/>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7" name="Google Shape;277;p40"/>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8" name="Google Shape;278;p40"/>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9" name="Google Shape;279;p40"/>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0" name="Google Shape;280;p40"/>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1" name="Google Shape;281;p40"/>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2" name="Google Shape;282;p40"/>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3" name="Google Shape;283;p40"/>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4" name="Google Shape;284;p40"/>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5" name="Google Shape;285;p40"/>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6" name="Google Shape;286;p40"/>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7" name="Google Shape;287;p40"/>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8" name="Google Shape;288;p40"/>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9" name="Google Shape;289;p40"/>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0" name="Google Shape;290;p40"/>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1" name="Google Shape;291;p40"/>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2" name="Google Shape;292;p40"/>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3" name="Google Shape;293;p40"/>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4" name="Google Shape;294;p40"/>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5" name="Google Shape;295;p40"/>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6" name="Google Shape;296;p40"/>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7" name="Google Shape;297;p40"/>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8" name="Google Shape;298;p40"/>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9" name="Google Shape;299;p40"/>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0" name="Google Shape;300;p40"/>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1" name="Google Shape;301;p40"/>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2" name="Google Shape;302;p40"/>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3" name="Google Shape;303;p40"/>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4" name="Google Shape;304;p40"/>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5" name="Google Shape;305;p40"/>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6" name="Google Shape;306;p40"/>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7" name="Google Shape;307;p40"/>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8" name="Google Shape;308;p40"/>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9" name="Google Shape;309;p40"/>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0" name="Google Shape;310;p40"/>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1" name="Google Shape;311;p40"/>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2" name="Google Shape;312;p40"/>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3" name="Google Shape;313;p40"/>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4" name="Google Shape;314;p40"/>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5" name="Google Shape;315;p40"/>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6" name="Google Shape;316;p40"/>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7" name="Google Shape;317;p40"/>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8" name="Google Shape;318;p40"/>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9" name="Google Shape;319;p40"/>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0" name="Google Shape;320;p40"/>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1" name="Google Shape;321;p40"/>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2" name="Google Shape;322;p40"/>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3" name="Google Shape;323;p40"/>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4" name="Google Shape;324;p40"/>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5" name="Google Shape;325;p40"/>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6" name="Google Shape;326;p40"/>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7" name="Google Shape;327;p40"/>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8" name="Google Shape;328;p40"/>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9" name="Google Shape;329;p40"/>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0" name="Google Shape;330;p40"/>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1" name="Google Shape;331;p40"/>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2" name="Google Shape;332;p40"/>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3" name="Google Shape;333;p40"/>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4" name="Google Shape;334;p40"/>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5" name="Google Shape;335;p40"/>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6" name="Google Shape;336;p40"/>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7" name="Google Shape;337;p40"/>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8" name="Google Shape;338;p40"/>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9" name="Google Shape;339;p40"/>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0" name="Google Shape;340;p40"/>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1" name="Google Shape;341;p40"/>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2" name="Google Shape;342;p40"/>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3" name="Google Shape;343;p40"/>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4" name="Google Shape;344;p40"/>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5" name="Google Shape;345;p40"/>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6" name="Google Shape;346;p40"/>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7" name="Google Shape;347;p40"/>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8" name="Google Shape;348;p40"/>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349" name="Google Shape;349;p40"/>
          <p:cNvGrpSpPr/>
          <p:nvPr/>
        </p:nvGrpSpPr>
        <p:grpSpPr>
          <a:xfrm>
            <a:off x="12278144" y="6544715"/>
            <a:ext cx="1102936" cy="1108006"/>
            <a:chOff x="15478450" y="3449957"/>
            <a:chExt cx="1657350" cy="1664968"/>
          </a:xfrm>
        </p:grpSpPr>
        <p:sp>
          <p:nvSpPr>
            <p:cNvPr id="350" name="Google Shape;350;p40"/>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1" name="Google Shape;351;p40"/>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2" name="Google Shape;352;p40"/>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3" name="Google Shape;353;p40"/>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4" name="Google Shape;354;p40"/>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5" name="Google Shape;355;p40"/>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6" name="Google Shape;356;p40"/>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7" name="Google Shape;357;p40"/>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8" name="Google Shape;358;p40"/>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9" name="Google Shape;359;p40"/>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0" name="Google Shape;360;p40"/>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1" name="Google Shape;361;p40"/>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2" name="Google Shape;362;p40"/>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3" name="Google Shape;363;p40"/>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4" name="Google Shape;364;p40"/>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5" name="Google Shape;365;p40"/>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6" name="Google Shape;366;p40"/>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7" name="Google Shape;367;p40"/>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8" name="Google Shape;368;p40"/>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9" name="Google Shape;369;p40"/>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0" name="Google Shape;370;p40"/>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1" name="Google Shape;371;p40"/>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2" name="Google Shape;372;p40"/>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3" name="Google Shape;373;p40"/>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4" name="Google Shape;374;p40"/>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5" name="Google Shape;375;p40"/>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6" name="Google Shape;376;p40"/>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7" name="Google Shape;377;p40"/>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8" name="Google Shape;378;p40"/>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9" name="Google Shape;379;p40"/>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0" name="Google Shape;380;p40"/>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1" name="Google Shape;381;p40"/>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2" name="Google Shape;382;p40"/>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3" name="Google Shape;383;p40"/>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4" name="Google Shape;384;p40"/>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5" name="Google Shape;385;p40"/>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6" name="Google Shape;386;p40"/>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7" name="Google Shape;387;p40"/>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8" name="Google Shape;388;p40"/>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9" name="Google Shape;389;p40"/>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0" name="Google Shape;390;p40"/>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1" name="Google Shape;391;p40"/>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2" name="Google Shape;392;p40"/>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3" name="Google Shape;393;p40"/>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4" name="Google Shape;394;p40"/>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5" name="Google Shape;395;p40"/>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6" name="Google Shape;396;p40"/>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7" name="Google Shape;397;p40"/>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8" name="Google Shape;398;p40"/>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9" name="Google Shape;399;p40"/>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0" name="Google Shape;400;p40"/>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1" name="Google Shape;401;p40"/>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2" name="Google Shape;402;p40"/>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3" name="Google Shape;403;p40"/>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4" name="Google Shape;404;p40"/>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5" name="Google Shape;405;p40"/>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6" name="Google Shape;406;p40"/>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7" name="Google Shape;407;p40"/>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8" name="Google Shape;408;p40"/>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9" name="Google Shape;409;p40"/>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0" name="Google Shape;410;p40"/>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1" name="Google Shape;411;p40"/>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2" name="Google Shape;412;p40"/>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3" name="Google Shape;413;p40"/>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4" name="Google Shape;414;p40"/>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5" name="Google Shape;415;p40"/>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6" name="Google Shape;416;p40"/>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7" name="Google Shape;417;p40"/>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8" name="Google Shape;418;p40"/>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9" name="Google Shape;419;p40"/>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0" name="Google Shape;420;p40"/>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1" name="Google Shape;421;p40"/>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2" name="Google Shape;422;p40"/>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3" name="Google Shape;423;p40"/>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4" name="Google Shape;424;p40"/>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5" name="Google Shape;425;p40"/>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6" name="Google Shape;426;p40"/>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7" name="Google Shape;427;p40"/>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8" name="Google Shape;428;p40"/>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9" name="Google Shape;429;p40"/>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0" name="Google Shape;430;p40"/>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1" name="Google Shape;431;p40"/>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2" name="Google Shape;432;p40"/>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3" name="Google Shape;433;p40"/>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4" name="Google Shape;434;p40"/>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5" name="Google Shape;435;p40"/>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436" name="Google Shape;436;p40"/>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437" name="Google Shape;437;p40"/>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438" name="Google Shape;438;p40"/>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439" name="Google Shape;439;p40"/>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440" name="Google Shape;440;p40"/>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85"/>
          <p:cNvSpPr txBox="1"/>
          <p:nvPr/>
        </p:nvSpPr>
        <p:spPr>
          <a:xfrm>
            <a:off x="830575" y="2894925"/>
            <a:ext cx="6972900" cy="6414300"/>
          </a:xfrm>
          <a:prstGeom prst="rect">
            <a:avLst/>
          </a:prstGeom>
          <a:noFill/>
          <a:ln>
            <a:noFill/>
          </a:ln>
        </p:spPr>
        <p:txBody>
          <a:bodyPr spcFirstLastPara="1" wrap="square" lIns="91425" tIns="45700" rIns="91425" bIns="45700" anchor="ctr" anchorCtr="0">
            <a:noAutofit/>
          </a:bodyPr>
          <a:lstStyle/>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comes paired with XGBoost 1.3.0</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Now supports Learning to Rank on GPU</a:t>
            </a:r>
            <a:endParaRPr sz="2400">
              <a:solidFill>
                <a:srgbClr val="868686"/>
              </a:solidFill>
              <a:latin typeface="Trebuchet MS"/>
              <a:ea typeface="Trebuchet MS"/>
              <a:cs typeface="Trebuchet MS"/>
              <a:sym typeface="Trebuchet MS"/>
            </a:endParaRPr>
          </a:p>
        </p:txBody>
      </p:sp>
      <p:sp>
        <p:nvSpPr>
          <p:cNvPr id="1616" name="Google Shape;1616;p8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617" name="Google Shape;1617;p85"/>
          <p:cNvSpPr txBox="1"/>
          <p:nvPr/>
        </p:nvSpPr>
        <p:spPr>
          <a:xfrm>
            <a:off x="8397601" y="2894917"/>
            <a:ext cx="8440500" cy="1089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marL="0" marR="0" lvl="0" indent="0" algn="ctr" rtl="0">
              <a:lnSpc>
                <a:spcPct val="90000"/>
              </a:lnSpc>
              <a:spcBef>
                <a:spcPts val="0"/>
              </a:spcBef>
              <a:spcAft>
                <a:spcPts val="0"/>
              </a:spcAft>
              <a:buNone/>
            </a:pPr>
            <a:endParaRPr sz="2400">
              <a:solidFill>
                <a:schemeClr val="dk2"/>
              </a:solidFill>
              <a:latin typeface="Trebuchet MS"/>
              <a:ea typeface="Trebuchet MS"/>
              <a:cs typeface="Trebuchet MS"/>
              <a:sym typeface="Trebuchet MS"/>
            </a:endParaRPr>
          </a:p>
        </p:txBody>
      </p:sp>
      <p:pic>
        <p:nvPicPr>
          <p:cNvPr id="1618" name="Google Shape;1618;p8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87550" y="3696767"/>
            <a:ext cx="9910149" cy="599768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86"/>
          <p:cNvSpPr txBox="1">
            <a:spLocks noGrp="1"/>
          </p:cNvSpPr>
          <p:nvPr>
            <p:ph type="title"/>
          </p:nvPr>
        </p:nvSpPr>
        <p:spPr>
          <a:xfrm>
            <a:off x="830555" y="7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Integrated into Cloud ML Frameworks</a:t>
            </a:r>
            <a:endParaRPr/>
          </a:p>
        </p:txBody>
      </p:sp>
      <p:sp>
        <p:nvSpPr>
          <p:cNvPr id="1624" name="Google Shape;1624;p86"/>
          <p:cNvSpPr txBox="1"/>
          <p:nvPr/>
        </p:nvSpPr>
        <p:spPr>
          <a:xfrm>
            <a:off x="830580" y="2387056"/>
            <a:ext cx="5962200" cy="67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 </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With GPU acceleration, RAPIDS models can train </a:t>
            </a:r>
            <a:r>
              <a:rPr lang="en-US" sz="2400">
                <a:solidFill>
                  <a:schemeClr val="accent4"/>
                </a:solidFill>
              </a:rPr>
              <a:t>25</a:t>
            </a:r>
            <a:r>
              <a:rPr lang="en-US" sz="2400">
                <a:solidFill>
                  <a:schemeClr val="accent4"/>
                </a:solidFill>
                <a:latin typeface="Arial"/>
                <a:ea typeface="Arial"/>
                <a:cs typeface="Arial"/>
                <a:sym typeface="Arial"/>
              </a:rPr>
              <a:t>x faster than CPU equivalents, enabling more experimentation in less time.</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pic>
        <p:nvPicPr>
          <p:cNvPr id="1625" name="Google Shape;1625;p8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917530" y="2387044"/>
            <a:ext cx="11190419" cy="6294611"/>
          </a:xfrm>
          <a:prstGeom prst="rect">
            <a:avLst/>
          </a:prstGeom>
          <a:noFill/>
          <a:ln>
            <a:noFill/>
          </a:ln>
        </p:spPr>
      </p:pic>
      <p:sp>
        <p:nvSpPr>
          <p:cNvPr id="1626" name="Google Shape;1626;p86"/>
          <p:cNvSpPr/>
          <p:nvPr/>
        </p:nvSpPr>
        <p:spPr>
          <a:xfrm>
            <a:off x="14576375" y="7039450"/>
            <a:ext cx="2515500" cy="12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7" name="Google Shape;1627;p8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4559013" y="7254676"/>
            <a:ext cx="2244624" cy="864925"/>
          </a:xfrm>
          <a:prstGeom prst="rect">
            <a:avLst/>
          </a:prstGeom>
          <a:noFill/>
          <a:ln>
            <a:noFill/>
          </a:ln>
        </p:spPr>
      </p:pic>
      <p:pic>
        <p:nvPicPr>
          <p:cNvPr id="1628" name="Google Shape;1628;p8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0955550" y="8362625"/>
            <a:ext cx="1943090" cy="1295400"/>
          </a:xfrm>
          <a:prstGeom prst="rect">
            <a:avLst/>
          </a:prstGeom>
          <a:noFill/>
          <a:ln>
            <a:noFill/>
          </a:ln>
        </p:spPr>
      </p:pic>
      <p:pic>
        <p:nvPicPr>
          <p:cNvPr id="1629" name="Google Shape;1629;p8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3747700" y="8180512"/>
            <a:ext cx="1545450" cy="1354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8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HPO Use Case: 100-Job Random Forest Airline Model</a:t>
            </a:r>
            <a:endParaRPr/>
          </a:p>
        </p:txBody>
      </p:sp>
      <p:sp>
        <p:nvSpPr>
          <p:cNvPr id="1635" name="Google Shape;1635;p8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636" name="Google Shape;1636;p8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91542" y="3634213"/>
            <a:ext cx="16504914" cy="4402183"/>
          </a:xfrm>
          <a:prstGeom prst="rect">
            <a:avLst/>
          </a:prstGeom>
          <a:noFill/>
          <a:ln>
            <a:noFill/>
          </a:ln>
        </p:spPr>
      </p:pic>
      <p:sp>
        <p:nvSpPr>
          <p:cNvPr id="1637" name="Google Shape;1637;p87"/>
          <p:cNvSpPr/>
          <p:nvPr/>
        </p:nvSpPr>
        <p:spPr>
          <a:xfrm>
            <a:off x="2237875" y="8710425"/>
            <a:ext cx="13848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
        <p:nvSpPr>
          <p:cNvPr id="1638" name="Google Shape;1638;p87"/>
          <p:cNvSpPr txBox="1"/>
          <p:nvPr/>
        </p:nvSpPr>
        <p:spPr>
          <a:xfrm rot="-5400000">
            <a:off x="1606625" y="5554078"/>
            <a:ext cx="5850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Cost</a:t>
            </a:r>
            <a:endParaRPr sz="1200">
              <a:latin typeface="Verdana"/>
              <a:ea typeface="Verdana"/>
              <a:cs typeface="Verdana"/>
              <a:sym typeface="Verdana"/>
            </a:endParaRPr>
          </a:p>
        </p:txBody>
      </p:sp>
      <p:sp>
        <p:nvSpPr>
          <p:cNvPr id="1639" name="Google Shape;1639;p87"/>
          <p:cNvSpPr txBox="1"/>
          <p:nvPr/>
        </p:nvSpPr>
        <p:spPr>
          <a:xfrm rot="-5400000">
            <a:off x="8934150" y="5310625"/>
            <a:ext cx="13677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Runtime (Hours)</a:t>
            </a:r>
            <a:endParaRPr sz="1200">
              <a:latin typeface="Verdana"/>
              <a:ea typeface="Verdana"/>
              <a:cs typeface="Verdana"/>
              <a:sym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88"/>
          <p:cNvSpPr txBox="1">
            <a:spLocks noGrp="1"/>
          </p:cNvSpPr>
          <p:nvPr>
            <p:ph type="body" idx="1"/>
          </p:nvPr>
        </p:nvSpPr>
        <p:spPr>
          <a:xfrm>
            <a:off x="861250" y="3505050"/>
            <a:ext cx="7433700" cy="6198300"/>
          </a:xfrm>
          <a:prstGeom prst="rect">
            <a:avLst/>
          </a:prstGeom>
        </p:spPr>
        <p:txBody>
          <a:bodyPr spcFirstLastPara="1" wrap="square" lIns="91425" tIns="45700" rIns="91425" bIns="45700" anchor="t" anchorCtr="0">
            <a:noAutofit/>
          </a:bodyPr>
          <a:lstStyle/>
          <a:p>
            <a:pPr marL="457200" lvl="0" indent="-381000" algn="l" rtl="0">
              <a:spcBef>
                <a:spcPts val="1500"/>
              </a:spcBef>
              <a:spcAft>
                <a:spcPts val="0"/>
              </a:spcAft>
              <a:buSzPts val="2400"/>
              <a:buChar char="▸"/>
            </a:pPr>
            <a:r>
              <a:rPr lang="en-US" u="sng">
                <a:solidFill>
                  <a:schemeClr val="hlink"/>
                </a:solidFill>
                <a:hlinkClick r:id="rId3"/>
              </a:rPr>
              <a:t>SHAP </a:t>
            </a:r>
            <a:r>
              <a:rPr lang="en-US"/>
              <a:t>provides a principled way to explain the impact of input features on each prediction or on the model overall - critical for interpretability</a:t>
            </a:r>
            <a:br>
              <a:rPr lang="en-US"/>
            </a:br>
            <a:endParaRPr/>
          </a:p>
          <a:p>
            <a:pPr marL="457200" lvl="0" indent="-381000" algn="l" rtl="0">
              <a:spcBef>
                <a:spcPts val="0"/>
              </a:spcBef>
              <a:spcAft>
                <a:spcPts val="0"/>
              </a:spcAft>
              <a:buSzPts val="2400"/>
              <a:buChar char="▸"/>
            </a:pPr>
            <a:r>
              <a:rPr lang="en-US"/>
              <a:t>SHAP has often been too computationally-expensive to deploy for large-scale production</a:t>
            </a:r>
            <a:br>
              <a:rPr lang="en-US"/>
            </a:br>
            <a:endParaRPr/>
          </a:p>
          <a:p>
            <a:pPr marL="457200" lvl="0" indent="-381000" algn="l" rtl="0">
              <a:spcBef>
                <a:spcPts val="0"/>
              </a:spcBef>
              <a:spcAft>
                <a:spcPts val="0"/>
              </a:spcAft>
              <a:buSzPts val="2400"/>
              <a:buChar char="▸"/>
            </a:pPr>
            <a:r>
              <a:rPr lang="en-US"/>
              <a:t>RAPIDS ships with GPU-accelerated SHAP for XGBoost with speedups of 20x or more (</a:t>
            </a:r>
            <a:r>
              <a:rPr lang="en-US" u="sng">
                <a:solidFill>
                  <a:schemeClr val="hlink"/>
                </a:solidFill>
                <a:hlinkClick r:id="rId4"/>
              </a:rPr>
              <a:t>demo code available in the XGBoost repo</a:t>
            </a:r>
            <a:r>
              <a:rPr lang="en-US"/>
              <a:t>)</a:t>
            </a:r>
            <a:br>
              <a:rPr lang="en-US"/>
            </a:br>
            <a:br>
              <a:rPr lang="en-US"/>
            </a:br>
            <a:endParaRPr/>
          </a:p>
          <a:p>
            <a:pPr marL="457200" lvl="0" indent="-381000" algn="l" rtl="0">
              <a:spcBef>
                <a:spcPts val="0"/>
              </a:spcBef>
              <a:spcAft>
                <a:spcPts val="0"/>
              </a:spcAft>
              <a:buSzPts val="2400"/>
              <a:buChar char="▸"/>
            </a:pPr>
            <a:r>
              <a:rPr lang="en-US"/>
              <a:t>RAPIDS 0.17 includes experimental </a:t>
            </a:r>
            <a:r>
              <a:rPr lang="en-US" u="sng">
                <a:solidFill>
                  <a:schemeClr val="hlink"/>
                </a:solidFill>
                <a:hlinkClick r:id="rId5"/>
              </a:rPr>
              <a:t>Kernel and Permutation explainers</a:t>
            </a:r>
            <a:r>
              <a:rPr lang="en-US"/>
              <a:t> for black box models</a:t>
            </a:r>
            <a:endParaRPr/>
          </a:p>
        </p:txBody>
      </p:sp>
      <p:sp>
        <p:nvSpPr>
          <p:cNvPr id="1646" name="Google Shape;1646;p88"/>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SHAP Explainability</a:t>
            </a:r>
            <a:endParaRPr/>
          </a:p>
        </p:txBody>
      </p:sp>
      <p:sp>
        <p:nvSpPr>
          <p:cNvPr id="1647" name="Google Shape;1647;p88"/>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GPUTreeSHAP for XGBoost</a:t>
            </a:r>
            <a:endParaRPr/>
          </a:p>
        </p:txBody>
      </p:sp>
      <p:pic>
        <p:nvPicPr>
          <p:cNvPr id="1648" name="Google Shape;1648;p88" title="Chart"/>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583725" y="3505049"/>
            <a:ext cx="9383625" cy="5802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graphicFrame>
        <p:nvGraphicFramePr>
          <p:cNvPr id="1653" name="Google Shape;1653;p89"/>
          <p:cNvGraphicFramePr/>
          <p:nvPr/>
        </p:nvGraphicFramePr>
        <p:xfrm>
          <a:off x="2617968" y="3105438"/>
          <a:ext cx="12712425" cy="6004560"/>
        </p:xfrm>
        <a:graphic>
          <a:graphicData uri="http://schemas.openxmlformats.org/drawingml/2006/table">
            <a:tbl>
              <a:tblPr firstRow="1" bandRow="1">
                <a:noFill/>
                <a:tableStyleId>{1A0F9356-7B82-4037-A92A-BBC3AD3AEDFC}</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1654" name="Google Shape;1654;p8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 </a:t>
            </a:r>
            <a:endParaRPr/>
          </a:p>
        </p:txBody>
      </p:sp>
      <p:sp>
        <p:nvSpPr>
          <p:cNvPr id="1655" name="Google Shape;1655;p8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0.17 - December 2020</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9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a:t>
            </a:r>
            <a:endParaRPr/>
          </a:p>
        </p:txBody>
      </p:sp>
      <p:sp>
        <p:nvSpPr>
          <p:cNvPr id="1661" name="Google Shape;1661;p90"/>
          <p:cNvSpPr txBox="1">
            <a:spLocks noGrp="1"/>
          </p:cNvSpPr>
          <p:nvPr>
            <p:ph type="body" idx="2"/>
          </p:nvPr>
        </p:nvSpPr>
        <p:spPr>
          <a:xfrm>
            <a:off x="830580" y="2221797"/>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2021 Mid-Year Plan</a:t>
            </a:r>
            <a:endParaRPr/>
          </a:p>
        </p:txBody>
      </p:sp>
      <p:graphicFrame>
        <p:nvGraphicFramePr>
          <p:cNvPr id="1662" name="Google Shape;1662;p90"/>
          <p:cNvGraphicFramePr/>
          <p:nvPr/>
        </p:nvGraphicFramePr>
        <p:xfrm>
          <a:off x="2617968" y="3105438"/>
          <a:ext cx="12712425" cy="6004560"/>
        </p:xfrm>
        <a:graphic>
          <a:graphicData uri="http://schemas.openxmlformats.org/drawingml/2006/table">
            <a:tbl>
              <a:tblPr firstRow="1" bandRow="1">
                <a:noFill/>
                <a:tableStyleId>{1A0F9356-7B82-4037-A92A-BBC3AD3AEDFC}</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9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cuGraph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cxnSp>
        <p:nvCxnSpPr>
          <p:cNvPr id="1673" name="Google Shape;1673;p9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674" name="Google Shape;1674;p92"/>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675" name="Google Shape;1675;p92"/>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676" name="Google Shape;1676;p92"/>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677" name="Google Shape;1677;p92"/>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678" name="Google Shape;1678;p9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679" name="Google Shape;1679;p9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680" name="Google Shape;1680;p9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681" name="Google Shape;1681;p9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682" name="Google Shape;1682;p9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683" name="Google Shape;1683;p9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684" name="Google Shape;1684;p92"/>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685" name="Google Shape;1685;p9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86" name="Google Shape;1686;p9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87" name="Google Shape;1687;p9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88" name="Google Shape;1688;p9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689" name="Google Shape;1689;p9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451909" y="7988850"/>
            <a:ext cx="1226463" cy="561140"/>
          </a:xfrm>
          <a:prstGeom prst="rect">
            <a:avLst/>
          </a:prstGeom>
          <a:noFill/>
          <a:ln>
            <a:noFill/>
          </a:ln>
        </p:spPr>
      </p:pic>
      <p:cxnSp>
        <p:nvCxnSpPr>
          <p:cNvPr id="1690" name="Google Shape;1690;p9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691" name="Google Shape;1691;p9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Analytics</a:t>
            </a:r>
            <a:endParaRPr/>
          </a:p>
        </p:txBody>
      </p:sp>
      <p:sp>
        <p:nvSpPr>
          <p:cNvPr id="1692" name="Google Shape;1692;p9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Connections, More Insights</a:t>
            </a:r>
            <a:endParaRPr/>
          </a:p>
        </p:txBody>
      </p:sp>
      <p:sp>
        <p:nvSpPr>
          <p:cNvPr id="1693" name="Google Shape;1693;p92"/>
          <p:cNvSpPr/>
          <p:nvPr/>
        </p:nvSpPr>
        <p:spPr>
          <a:xfrm>
            <a:off x="1611755" y="2771728"/>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694" name="Google Shape;1694;p92"/>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9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Goals and Benefits of cuGraph</a:t>
            </a:r>
            <a:endParaRPr/>
          </a:p>
        </p:txBody>
      </p:sp>
      <p:sp>
        <p:nvSpPr>
          <p:cNvPr id="1701" name="Google Shape;1701;p93"/>
          <p:cNvSpPr txBox="1">
            <a:spLocks noGrp="1"/>
          </p:cNvSpPr>
          <p:nvPr>
            <p:ph type="body" idx="1"/>
          </p:nvPr>
        </p:nvSpPr>
        <p:spPr>
          <a:xfrm>
            <a:off x="1595025" y="3392175"/>
            <a:ext cx="6519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BREAKTHROUGH PERFORMANCE</a:t>
            </a:r>
            <a:endParaRPr/>
          </a:p>
          <a:p>
            <a:pPr marL="283111" lvl="0" indent="-283111" algn="l" rtl="0">
              <a:lnSpc>
                <a:spcPct val="90000"/>
              </a:lnSpc>
              <a:spcBef>
                <a:spcPts val="1000"/>
              </a:spcBef>
              <a:spcAft>
                <a:spcPts val="0"/>
              </a:spcAft>
              <a:buSzPts val="1920"/>
              <a:buChar char="▸"/>
            </a:pPr>
            <a:r>
              <a:rPr lang="en-US"/>
              <a:t>Up to 500 million edges on a single 32GB GPU</a:t>
            </a:r>
            <a:endParaRPr/>
          </a:p>
          <a:p>
            <a:pPr marL="283110" lvl="0" indent="-283110" algn="l" rtl="0">
              <a:lnSpc>
                <a:spcPct val="90000"/>
              </a:lnSpc>
              <a:spcBef>
                <a:spcPts val="1000"/>
              </a:spcBef>
              <a:spcAft>
                <a:spcPts val="0"/>
              </a:spcAft>
              <a:buSzPts val="1920"/>
              <a:buChar char="▸"/>
            </a:pPr>
            <a:r>
              <a:rPr lang="en-US"/>
              <a:t>Multi-GPU support for scaling into the billions of edges</a:t>
            </a:r>
            <a:endParaRPr/>
          </a:p>
          <a:p>
            <a:pPr marL="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marL="283110" lvl="0" indent="-283110" algn="l" rtl="0">
              <a:lnSpc>
                <a:spcPct val="90000"/>
              </a:lnSpc>
              <a:spcBef>
                <a:spcPts val="1000"/>
              </a:spcBef>
              <a:spcAft>
                <a:spcPts val="0"/>
              </a:spcAft>
              <a:buClr>
                <a:srgbClr val="7400FF"/>
              </a:buClr>
              <a:buSzPts val="1920"/>
              <a:buChar char="▸"/>
            </a:pPr>
            <a:r>
              <a:rPr lang="en-US"/>
              <a:t>Property Graph support via DataFrames</a:t>
            </a:r>
            <a:endParaRPr/>
          </a:p>
          <a:p>
            <a:pPr marL="0" lvl="0" indent="0" algn="l" rtl="0">
              <a:lnSpc>
                <a:spcPct val="90000"/>
              </a:lnSpc>
              <a:spcBef>
                <a:spcPts val="1000"/>
              </a:spcBef>
              <a:spcAft>
                <a:spcPts val="0"/>
              </a:spcAft>
              <a:buNone/>
            </a:pPr>
            <a:endParaRPr/>
          </a:p>
          <a:p>
            <a:pPr marL="0" lvl="0" indent="0" algn="l" rtl="0">
              <a:spcBef>
                <a:spcPts val="2000"/>
              </a:spcBef>
              <a:spcAft>
                <a:spcPts val="0"/>
              </a:spcAft>
              <a:buClr>
                <a:schemeClr val="dk1"/>
              </a:buClr>
              <a:buSzPts val="2240"/>
              <a:buFont typeface="Arial"/>
              <a:buNone/>
            </a:pPr>
            <a:r>
              <a:rPr lang="en-US" sz="2800">
                <a:solidFill>
                  <a:schemeClr val="lt2"/>
                </a:solidFill>
              </a:rPr>
              <a:t>Scaling without changing API</a:t>
            </a:r>
            <a:endParaRPr sz="2800">
              <a:solidFill>
                <a:schemeClr val="lt2"/>
              </a:solidFill>
            </a:endParaRPr>
          </a:p>
          <a:p>
            <a:pPr marL="283110" lvl="0" indent="-283110" algn="l" rtl="0">
              <a:spcBef>
                <a:spcPts val="1000"/>
              </a:spcBef>
              <a:spcAft>
                <a:spcPts val="0"/>
              </a:spcAft>
              <a:buSzPts val="1920"/>
              <a:buChar char="▸"/>
            </a:pPr>
            <a:r>
              <a:rPr lang="en-US"/>
              <a:t>Scale without having to rewrite workflow</a:t>
            </a:r>
            <a:endParaRPr/>
          </a:p>
        </p:txBody>
      </p:sp>
      <p:sp>
        <p:nvSpPr>
          <p:cNvPr id="1702" name="Google Shape;1702;p93"/>
          <p:cNvSpPr txBox="1">
            <a:spLocks noGrp="1"/>
          </p:cNvSpPr>
          <p:nvPr>
            <p:ph type="body" idx="2"/>
          </p:nvPr>
        </p:nvSpPr>
        <p:spPr>
          <a:xfrm>
            <a:off x="882080" y="2365160"/>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 on Features and User Experience</a:t>
            </a:r>
            <a:endParaRPr/>
          </a:p>
        </p:txBody>
      </p:sp>
      <p:sp>
        <p:nvSpPr>
          <p:cNvPr id="1703" name="Google Shape;1703;p93"/>
          <p:cNvSpPr txBox="1">
            <a:spLocks noGrp="1"/>
          </p:cNvSpPr>
          <p:nvPr>
            <p:ph type="body" idx="1"/>
          </p:nvPr>
        </p:nvSpPr>
        <p:spPr>
          <a:xfrm>
            <a:off x="10524550" y="3166350"/>
            <a:ext cx="5931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000"/>
              </a:spcBef>
              <a:spcAft>
                <a:spcPts val="0"/>
              </a:spcAft>
              <a:buSzPts val="2240"/>
              <a:buNone/>
            </a:pPr>
            <a:r>
              <a:rPr lang="en-US" sz="2800">
                <a:solidFill>
                  <a:srgbClr val="7400FF"/>
                </a:solidFill>
              </a:rPr>
              <a:t>MULTIPLE APIs</a:t>
            </a:r>
            <a:endParaRPr/>
          </a:p>
          <a:p>
            <a:pPr marL="283110" lvl="0" indent="-283110" algn="l" rtl="0">
              <a:lnSpc>
                <a:spcPct val="90000"/>
              </a:lnSpc>
              <a:spcBef>
                <a:spcPts val="1000"/>
              </a:spcBef>
              <a:spcAft>
                <a:spcPts val="0"/>
              </a:spcAft>
              <a:buSzPts val="1920"/>
              <a:buChar char="▸"/>
            </a:pPr>
            <a:r>
              <a:rPr lang="en-US" b="1"/>
              <a:t>Python: </a:t>
            </a:r>
            <a:r>
              <a:rPr lang="en-US"/>
              <a:t>Familiar NetworkX-like API</a:t>
            </a:r>
            <a:endParaRPr/>
          </a:p>
          <a:p>
            <a:pPr marL="283110" lvl="0" indent="-283110" algn="l" rtl="0">
              <a:lnSpc>
                <a:spcPct val="90000"/>
              </a:lnSpc>
              <a:spcBef>
                <a:spcPts val="1000"/>
              </a:spcBef>
              <a:spcAft>
                <a:spcPts val="0"/>
              </a:spcAft>
              <a:buSzPts val="1920"/>
              <a:buChar char="▸"/>
            </a:pPr>
            <a:r>
              <a:rPr lang="en-US" b="1"/>
              <a:t>C/C++: </a:t>
            </a:r>
            <a:r>
              <a:rPr lang="en-US"/>
              <a:t>lower-level granular control for application developers</a:t>
            </a:r>
            <a:endParaRPr/>
          </a:p>
          <a:p>
            <a:pPr marL="28311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Compatibility</a:t>
            </a:r>
            <a:endParaRPr sz="2800">
              <a:solidFill>
                <a:srgbClr val="7400FF"/>
              </a:solidFill>
            </a:endParaRPr>
          </a:p>
          <a:p>
            <a:pPr marL="283110" lvl="0" indent="-283110" algn="l" rtl="0">
              <a:spcBef>
                <a:spcPts val="1000"/>
              </a:spcBef>
              <a:spcAft>
                <a:spcPts val="0"/>
              </a:spcAft>
              <a:buSzPts val="1920"/>
              <a:buChar char="▸"/>
            </a:pPr>
            <a:r>
              <a:rPr lang="en-US"/>
              <a:t>Accepts NetworkX graph</a:t>
            </a:r>
            <a:endParaRPr/>
          </a:p>
          <a:p>
            <a:pPr marL="283110" lvl="0" indent="-283110" algn="l" rtl="0">
              <a:spcBef>
                <a:spcPts val="1000"/>
              </a:spcBef>
              <a:spcAft>
                <a:spcPts val="0"/>
              </a:spcAft>
              <a:buSzPts val="1920"/>
              <a:buChar char="▸"/>
            </a:pPr>
            <a:r>
              <a:rPr lang="en-US"/>
              <a:t>Accepts SciPy and CuPy Sparse Matrix </a:t>
            </a:r>
            <a:endParaRPr/>
          </a:p>
          <a:p>
            <a:pPr marL="0" lvl="0" indent="0" algn="l" rtl="0">
              <a:lnSpc>
                <a:spcPct val="90000"/>
              </a:lnSpc>
              <a:spcBef>
                <a:spcPts val="2000"/>
              </a:spcBef>
              <a:spcAft>
                <a:spcPts val="0"/>
              </a:spcAft>
              <a:buNone/>
            </a:pPr>
            <a:endParaRPr sz="2800">
              <a:solidFill>
                <a:srgbClr val="7400FF"/>
              </a:solidFill>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GROWING FUNCTIONALITY</a:t>
            </a:r>
            <a:endParaRPr/>
          </a:p>
          <a:p>
            <a:pPr marL="283110" lvl="0" indent="-283110" algn="l" rtl="0">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94"/>
          <p:cNvSpPr txBox="1"/>
          <p:nvPr/>
        </p:nvSpPr>
        <p:spPr>
          <a:xfrm>
            <a:off x="12881306" y="277142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709" name="Google Shape;1709;p94"/>
          <p:cNvSpPr/>
          <p:nvPr/>
        </p:nvSpPr>
        <p:spPr>
          <a:xfrm>
            <a:off x="3257550" y="277996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710" name="Google Shape;1710;p94"/>
          <p:cNvCxnSpPr/>
          <p:nvPr/>
        </p:nvCxnSpPr>
        <p:spPr>
          <a:xfrm>
            <a:off x="10364561" y="32034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711" name="Google Shape;1711;p94"/>
          <p:cNvSpPr txBox="1"/>
          <p:nvPr/>
        </p:nvSpPr>
        <p:spPr>
          <a:xfrm>
            <a:off x="12881319" y="6233880"/>
            <a:ext cx="2691000" cy="231750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endParaRPr sz="2400" b="0" i="0" u="none" strike="noStrike" cap="none">
              <a:solidFill>
                <a:srgbClr val="4D4D4D"/>
              </a:solidFill>
              <a:latin typeface="Trebuchet MS"/>
              <a:ea typeface="Trebuchet MS"/>
              <a:cs typeface="Trebuchet MS"/>
              <a:sym typeface="Trebuchet MS"/>
            </a:endParaRPr>
          </a:p>
        </p:txBody>
      </p:sp>
      <p:cxnSp>
        <p:nvCxnSpPr>
          <p:cNvPr id="1712" name="Google Shape;1712;p94"/>
          <p:cNvCxnSpPr/>
          <p:nvPr/>
        </p:nvCxnSpPr>
        <p:spPr>
          <a:xfrm>
            <a:off x="10364561" y="7392578"/>
            <a:ext cx="2152650" cy="0"/>
          </a:xfrm>
          <a:prstGeom prst="straightConnector1">
            <a:avLst/>
          </a:prstGeom>
          <a:noFill/>
          <a:ln w="31750" cap="flat" cmpd="sng">
            <a:solidFill>
              <a:srgbClr val="868686"/>
            </a:solidFill>
            <a:prstDash val="solid"/>
            <a:round/>
            <a:headEnd type="none" w="sm" len="sm"/>
            <a:tailEnd type="triangle" w="med" len="med"/>
          </a:ln>
        </p:spPr>
      </p:cxnSp>
      <p:sp>
        <p:nvSpPr>
          <p:cNvPr id="1713" name="Google Shape;1713;p94"/>
          <p:cNvSpPr/>
          <p:nvPr/>
        </p:nvSpPr>
        <p:spPr>
          <a:xfrm>
            <a:off x="3257550" y="378371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714" name="Google Shape;1714;p94"/>
          <p:cNvSpPr/>
          <p:nvPr/>
        </p:nvSpPr>
        <p:spPr>
          <a:xfrm>
            <a:off x="3257550" y="482874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cuGraph Algorithms</a:t>
            </a:r>
            <a:endParaRPr sz="2400" b="0" i="0" u="none" strike="noStrike" cap="none">
              <a:solidFill>
                <a:srgbClr val="FFFFFF"/>
              </a:solidFill>
              <a:latin typeface="Trebuchet MS"/>
              <a:ea typeface="Trebuchet MS"/>
              <a:cs typeface="Trebuchet MS"/>
              <a:sym typeface="Trebuchet MS"/>
            </a:endParaRPr>
          </a:p>
        </p:txBody>
      </p:sp>
      <p:sp>
        <p:nvSpPr>
          <p:cNvPr id="1715" name="Google Shape;1715;p94"/>
          <p:cNvSpPr/>
          <p:nvPr/>
        </p:nvSpPr>
        <p:spPr>
          <a:xfrm>
            <a:off x="3257550" y="7967406"/>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716" name="Google Shape;1716;p94"/>
          <p:cNvSpPr/>
          <p:nvPr/>
        </p:nvSpPr>
        <p:spPr>
          <a:xfrm>
            <a:off x="325755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Prims</a:t>
            </a:r>
            <a:endParaRPr sz="2400" b="0" i="0" u="none" strike="noStrike" cap="none">
              <a:solidFill>
                <a:srgbClr val="FFFFFF"/>
              </a:solidFill>
              <a:latin typeface="Trebuchet MS"/>
              <a:ea typeface="Trebuchet MS"/>
              <a:cs typeface="Trebuchet MS"/>
              <a:sym typeface="Trebuchet MS"/>
            </a:endParaRPr>
          </a:p>
        </p:txBody>
      </p:sp>
      <p:sp>
        <p:nvSpPr>
          <p:cNvPr id="1717" name="Google Shape;1717;p94"/>
          <p:cNvSpPr/>
          <p:nvPr/>
        </p:nvSpPr>
        <p:spPr>
          <a:xfrm>
            <a:off x="5468825" y="5874975"/>
            <a:ext cx="22875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cuHornet</a:t>
            </a:r>
            <a:endParaRPr sz="2400" b="0" u="none" strike="noStrike" cap="none" baseline="30000">
              <a:solidFill>
                <a:srgbClr val="FFFFFF"/>
              </a:solidFill>
              <a:latin typeface="Trebuchet MS"/>
              <a:ea typeface="Trebuchet MS"/>
              <a:cs typeface="Trebuchet MS"/>
              <a:sym typeface="Trebuchet MS"/>
            </a:endParaRPr>
          </a:p>
        </p:txBody>
      </p:sp>
      <p:sp>
        <p:nvSpPr>
          <p:cNvPr id="1718" name="Google Shape;1718;p94"/>
          <p:cNvSpPr/>
          <p:nvPr/>
        </p:nvSpPr>
        <p:spPr>
          <a:xfrm>
            <a:off x="783249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Gunrock*</a:t>
            </a:r>
            <a:endParaRPr sz="2400" b="0" i="0" u="none" strike="noStrike" cap="none">
              <a:solidFill>
                <a:srgbClr val="FFFFFF"/>
              </a:solidFill>
              <a:latin typeface="Trebuchet MS"/>
              <a:ea typeface="Trebuchet MS"/>
              <a:cs typeface="Trebuchet MS"/>
              <a:sym typeface="Trebuchet MS"/>
            </a:endParaRPr>
          </a:p>
        </p:txBody>
      </p:sp>
      <p:sp>
        <p:nvSpPr>
          <p:cNvPr id="1719" name="Google Shape;1719;p94"/>
          <p:cNvSpPr/>
          <p:nvPr/>
        </p:nvSpPr>
        <p:spPr>
          <a:xfrm>
            <a:off x="3257550" y="6921185"/>
            <a:ext cx="6742916" cy="8605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720" name="Google Shape;1720;p94"/>
          <p:cNvSpPr txBox="1"/>
          <p:nvPr/>
        </p:nvSpPr>
        <p:spPr>
          <a:xfrm>
            <a:off x="12572992" y="9471206"/>
            <a:ext cx="5715000" cy="529500"/>
          </a:xfrm>
          <a:prstGeom prst="rect">
            <a:avLst/>
          </a:prstGeom>
          <a:noFill/>
          <a:ln>
            <a:noFill/>
          </a:ln>
        </p:spPr>
        <p:txBody>
          <a:bodyPr spcFirstLastPara="1" wrap="square" lIns="152375" tIns="152375" rIns="152375" bIns="152375" anchor="ctr" anchorCtr="0">
            <a:noAutofit/>
          </a:bodyPr>
          <a:lstStyle/>
          <a:p>
            <a:pPr marL="0" marR="0" lvl="0" indent="0" algn="r" rtl="0">
              <a:lnSpc>
                <a:spcPct val="10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 Gunrock is from UC Davis</a:t>
            </a:r>
            <a:endParaRPr sz="1400" b="0" i="1" u="none" strike="noStrike" cap="none">
              <a:solidFill>
                <a:schemeClr val="accent4"/>
              </a:solidFill>
              <a:latin typeface="Trebuchet MS"/>
              <a:ea typeface="Trebuchet MS"/>
              <a:cs typeface="Trebuchet MS"/>
              <a:sym typeface="Trebuchet MS"/>
            </a:endParaRPr>
          </a:p>
        </p:txBody>
      </p:sp>
      <p:sp>
        <p:nvSpPr>
          <p:cNvPr id="1721" name="Google Shape;1721;p9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446" name="Google Shape;446;p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What if We Could Keep Data on the GPU?</a:t>
            </a:r>
            <a:endParaRPr/>
          </a:p>
        </p:txBody>
      </p:sp>
      <p:sp>
        <p:nvSpPr>
          <p:cNvPr id="447" name="Google Shape;447;p41"/>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448" name="Google Shape;448;p41"/>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449" name="Google Shape;449;p41"/>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450" name="Google Shape;450;p41"/>
          <p:cNvGrpSpPr/>
          <p:nvPr/>
        </p:nvGrpSpPr>
        <p:grpSpPr>
          <a:xfrm>
            <a:off x="4457564" y="4507686"/>
            <a:ext cx="3387118" cy="3385062"/>
            <a:chOff x="41147" y="4310438"/>
            <a:chExt cx="3387118" cy="3385062"/>
          </a:xfrm>
        </p:grpSpPr>
        <p:sp>
          <p:nvSpPr>
            <p:cNvPr id="451" name="Google Shape;451;p41"/>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2" name="Google Shape;452;p41"/>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3" name="Google Shape;453;p41"/>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4" name="Google Shape;454;p41"/>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5" name="Google Shape;455;p41"/>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6" name="Google Shape;456;p41"/>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7" name="Google Shape;457;p41"/>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8" name="Google Shape;458;p41"/>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9" name="Google Shape;459;p41"/>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460" name="Google Shape;460;p41"/>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461" name="Google Shape;461;p41"/>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462" name="Google Shape;462;p41"/>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463" name="Google Shape;463;p41"/>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rebuchet MS"/>
                <a:ea typeface="Trebuchet MS"/>
                <a:cs typeface="Trebuchet MS"/>
                <a:sym typeface="Trebuchet MS"/>
              </a:rPr>
              <a:t>Copy </a:t>
            </a:r>
            <a:r>
              <a:rPr lang="en-US" sz="1600" b="0" i="0" u="none" strike="noStrike" cap="none">
                <a:solidFill>
                  <a:srgbClr val="000000"/>
                </a:solidFill>
                <a:latin typeface="Arial"/>
                <a:ea typeface="Arial"/>
                <a:cs typeface="Arial"/>
                <a:sym typeface="Arial"/>
              </a:rPr>
              <a:t>&amp;</a:t>
            </a:r>
            <a:r>
              <a:rPr lang="en-US" sz="1600" b="0" i="0" u="none" strike="noStrike" cap="none">
                <a:solidFill>
                  <a:srgbClr val="000000"/>
                </a:solidFill>
                <a:latin typeface="Trebuchet MS"/>
                <a:ea typeface="Trebuchet MS"/>
                <a:cs typeface="Trebuchet MS"/>
                <a:sym typeface="Trebuchet MS"/>
              </a:rPr>
              <a:t> Convert</a:t>
            </a:r>
            <a:endParaRPr sz="1600" b="0" i="0" u="none" strike="noStrike" cap="none">
              <a:solidFill>
                <a:srgbClr val="000000"/>
              </a:solidFill>
              <a:latin typeface="Arial"/>
              <a:ea typeface="Arial"/>
              <a:cs typeface="Arial"/>
              <a:sym typeface="Arial"/>
            </a:endParaRPr>
          </a:p>
        </p:txBody>
      </p:sp>
      <p:sp>
        <p:nvSpPr>
          <p:cNvPr id="464" name="Google Shape;464;p41"/>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465" name="Google Shape;465;p41"/>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466" name="Google Shape;466;p41"/>
          <p:cNvSpPr/>
          <p:nvPr/>
        </p:nvSpPr>
        <p:spPr>
          <a:xfrm>
            <a:off x="5108073" y="6107320"/>
            <a:ext cx="2100862" cy="171737"/>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Trebuchet MS"/>
                <a:ea typeface="Trebuchet MS"/>
                <a:cs typeface="Trebuchet MS"/>
                <a:sym typeface="Trebuchet MS"/>
              </a:rPr>
              <a:t>Copy </a:t>
            </a:r>
            <a:r>
              <a:rPr lang="en-US" sz="1600" b="0" i="0" u="none" strike="noStrike" cap="none">
                <a:solidFill>
                  <a:schemeClr val="dk2"/>
                </a:solidFill>
                <a:latin typeface="Arial"/>
                <a:ea typeface="Arial"/>
                <a:cs typeface="Arial"/>
                <a:sym typeface="Arial"/>
              </a:rPr>
              <a:t>&amp;</a:t>
            </a:r>
            <a:r>
              <a:rPr lang="en-US" sz="1600" b="0" i="0" u="none" strike="noStrike" cap="none">
                <a:solidFill>
                  <a:schemeClr val="dk2"/>
                </a:solidFill>
                <a:latin typeface="Trebuchet MS"/>
                <a:ea typeface="Trebuchet MS"/>
                <a:cs typeface="Trebuchet MS"/>
                <a:sym typeface="Trebuchet MS"/>
              </a:rPr>
              <a:t> Convert</a:t>
            </a:r>
            <a:endParaRPr sz="1600" b="0" i="0" u="none" strike="noStrike" cap="none">
              <a:solidFill>
                <a:schemeClr val="dk2"/>
              </a:solidFill>
              <a:latin typeface="Arial"/>
              <a:ea typeface="Arial"/>
              <a:cs typeface="Arial"/>
              <a:sym typeface="Arial"/>
            </a:endParaRPr>
          </a:p>
        </p:txBody>
      </p:sp>
      <p:sp>
        <p:nvSpPr>
          <p:cNvPr id="467" name="Google Shape;467;p41"/>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468" name="Google Shape;468;p41"/>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469" name="Google Shape;469;p41"/>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470" name="Google Shape;470;p41"/>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471" name="Google Shape;471;p41"/>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472" name="Google Shape;472;p41"/>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473" name="Google Shape;473;p41"/>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474" name="Google Shape;474;p41"/>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475" name="Google Shape;475;p41"/>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476" name="Google Shape;476;p41"/>
          <p:cNvGrpSpPr/>
          <p:nvPr/>
        </p:nvGrpSpPr>
        <p:grpSpPr>
          <a:xfrm>
            <a:off x="12278144" y="4781002"/>
            <a:ext cx="1102936" cy="1108006"/>
            <a:chOff x="15478450" y="3449957"/>
            <a:chExt cx="1657350" cy="1664968"/>
          </a:xfrm>
        </p:grpSpPr>
        <p:sp>
          <p:nvSpPr>
            <p:cNvPr id="477" name="Google Shape;477;p4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8" name="Google Shape;478;p4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9" name="Google Shape;479;p4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0" name="Google Shape;480;p4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1" name="Google Shape;481;p4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2" name="Google Shape;482;p4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3" name="Google Shape;483;p4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4" name="Google Shape;484;p4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5" name="Google Shape;485;p4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6" name="Google Shape;486;p4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7" name="Google Shape;487;p4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8" name="Google Shape;488;p4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9" name="Google Shape;489;p4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0" name="Google Shape;490;p4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1" name="Google Shape;491;p4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2" name="Google Shape;492;p4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3" name="Google Shape;493;p4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4" name="Google Shape;494;p4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5" name="Google Shape;495;p4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6" name="Google Shape;496;p4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7" name="Google Shape;497;p4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8" name="Google Shape;498;p4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9" name="Google Shape;499;p4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0" name="Google Shape;500;p4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1" name="Google Shape;501;p4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2" name="Google Shape;502;p4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3" name="Google Shape;503;p4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4" name="Google Shape;504;p4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5" name="Google Shape;505;p4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6" name="Google Shape;506;p4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7" name="Google Shape;507;p4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8" name="Google Shape;508;p4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9" name="Google Shape;509;p4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0" name="Google Shape;510;p4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1" name="Google Shape;511;p4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2" name="Google Shape;512;p4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3" name="Google Shape;513;p4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4" name="Google Shape;514;p4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5" name="Google Shape;515;p4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6" name="Google Shape;516;p4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7" name="Google Shape;517;p4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8" name="Google Shape;518;p4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9" name="Google Shape;519;p4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0" name="Google Shape;520;p4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1" name="Google Shape;521;p4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2" name="Google Shape;522;p4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3" name="Google Shape;523;p4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4" name="Google Shape;524;p4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5" name="Google Shape;525;p4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6" name="Google Shape;526;p4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7" name="Google Shape;527;p4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8" name="Google Shape;528;p4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9" name="Google Shape;529;p4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0" name="Google Shape;530;p4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1" name="Google Shape;531;p4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2" name="Google Shape;532;p4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3" name="Google Shape;533;p4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4" name="Google Shape;534;p4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5" name="Google Shape;535;p4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6" name="Google Shape;536;p4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7" name="Google Shape;537;p4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8" name="Google Shape;538;p4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9" name="Google Shape;539;p4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0" name="Google Shape;540;p4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1" name="Google Shape;541;p4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2" name="Google Shape;542;p4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3" name="Google Shape;543;p4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4" name="Google Shape;544;p4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5" name="Google Shape;545;p4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6" name="Google Shape;546;p4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7" name="Google Shape;547;p4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8" name="Google Shape;548;p4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9" name="Google Shape;549;p4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0" name="Google Shape;550;p4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1" name="Google Shape;551;p4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2" name="Google Shape;552;p4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3" name="Google Shape;553;p4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4" name="Google Shape;554;p4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5" name="Google Shape;555;p4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6" name="Google Shape;556;p4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7" name="Google Shape;557;p4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8" name="Google Shape;558;p4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9" name="Google Shape;559;p4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0" name="Google Shape;560;p4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1" name="Google Shape;561;p4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2" name="Google Shape;562;p4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563" name="Google Shape;563;p41"/>
          <p:cNvGrpSpPr/>
          <p:nvPr/>
        </p:nvGrpSpPr>
        <p:grpSpPr>
          <a:xfrm>
            <a:off x="12278144" y="6544715"/>
            <a:ext cx="1102936" cy="1108006"/>
            <a:chOff x="15478450" y="3449957"/>
            <a:chExt cx="1657350" cy="1664968"/>
          </a:xfrm>
        </p:grpSpPr>
        <p:sp>
          <p:nvSpPr>
            <p:cNvPr id="564" name="Google Shape;564;p4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5" name="Google Shape;565;p4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6" name="Google Shape;566;p4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7" name="Google Shape;567;p4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8" name="Google Shape;568;p4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9" name="Google Shape;569;p4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0" name="Google Shape;570;p4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1" name="Google Shape;571;p4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2" name="Google Shape;572;p4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3" name="Google Shape;573;p4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4" name="Google Shape;574;p4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5" name="Google Shape;575;p4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6" name="Google Shape;576;p4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7" name="Google Shape;577;p4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8" name="Google Shape;578;p4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9" name="Google Shape;579;p4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0" name="Google Shape;580;p4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1" name="Google Shape;581;p4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2" name="Google Shape;582;p4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3" name="Google Shape;583;p4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4" name="Google Shape;584;p4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5" name="Google Shape;585;p4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6" name="Google Shape;586;p4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7" name="Google Shape;587;p4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8" name="Google Shape;588;p4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9" name="Google Shape;589;p4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0" name="Google Shape;590;p4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1" name="Google Shape;591;p4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2" name="Google Shape;592;p4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3" name="Google Shape;593;p4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4" name="Google Shape;594;p4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5" name="Google Shape;595;p4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6" name="Google Shape;596;p4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7" name="Google Shape;597;p4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8" name="Google Shape;598;p4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9" name="Google Shape;599;p4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0" name="Google Shape;600;p4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1" name="Google Shape;601;p4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2" name="Google Shape;602;p4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3" name="Google Shape;603;p4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4" name="Google Shape;604;p4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5" name="Google Shape;605;p4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6" name="Google Shape;606;p4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7" name="Google Shape;607;p4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8" name="Google Shape;608;p4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9" name="Google Shape;609;p4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0" name="Google Shape;610;p4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1" name="Google Shape;611;p4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2" name="Google Shape;612;p4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3" name="Google Shape;613;p4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4" name="Google Shape;614;p4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5" name="Google Shape;615;p4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6" name="Google Shape;616;p4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7" name="Google Shape;617;p4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8" name="Google Shape;618;p4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9" name="Google Shape;619;p4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0" name="Google Shape;620;p4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1" name="Google Shape;621;p4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2" name="Google Shape;622;p4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3" name="Google Shape;623;p4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4" name="Google Shape;624;p4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5" name="Google Shape;625;p4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6" name="Google Shape;626;p4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7" name="Google Shape;627;p4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8" name="Google Shape;628;p4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9" name="Google Shape;629;p4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0" name="Google Shape;630;p4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1" name="Google Shape;631;p4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2" name="Google Shape;632;p4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3" name="Google Shape;633;p4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4" name="Google Shape;634;p4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5" name="Google Shape;635;p4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6" name="Google Shape;636;p4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7" name="Google Shape;637;p4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8" name="Google Shape;638;p4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9" name="Google Shape;639;p4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0" name="Google Shape;640;p4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1" name="Google Shape;641;p4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2" name="Google Shape;642;p4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3" name="Google Shape;643;p4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4" name="Google Shape;644;p4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5" name="Google Shape;645;p4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6" name="Google Shape;646;p4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7" name="Google Shape;647;p4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8" name="Google Shape;648;p4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9" name="Google Shape;649;p4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650" name="Google Shape;650;p41"/>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651" name="Google Shape;651;p41"/>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652" name="Google Shape;652;p41"/>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653" name="Google Shape;653;p41"/>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654" name="Google Shape;654;p41"/>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
        <p:nvSpPr>
          <p:cNvPr id="655" name="Google Shape;655;p41"/>
          <p:cNvSpPr txBox="1"/>
          <p:nvPr/>
        </p:nvSpPr>
        <p:spPr>
          <a:xfrm>
            <a:off x="9258857" y="5415786"/>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656" name="Google Shape;656;p41"/>
          <p:cNvSpPr txBox="1"/>
          <p:nvPr/>
        </p:nvSpPr>
        <p:spPr>
          <a:xfrm>
            <a:off x="9258857" y="6645444"/>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657" name="Google Shape;657;p41"/>
          <p:cNvSpPr txBox="1"/>
          <p:nvPr/>
        </p:nvSpPr>
        <p:spPr>
          <a:xfrm>
            <a:off x="5619696" y="6068195"/>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658" name="Google Shape;658;p41"/>
          <p:cNvSpPr/>
          <p:nvPr/>
        </p:nvSpPr>
        <p:spPr>
          <a:xfrm>
            <a:off x="9029729" y="8674063"/>
            <a:ext cx="1776900" cy="2874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95"/>
          <p:cNvSpPr txBox="1"/>
          <p:nvPr/>
        </p:nvSpPr>
        <p:spPr>
          <a:xfrm>
            <a:off x="11395775" y="2842075"/>
            <a:ext cx="6298200" cy="17733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a:t>
            </a:r>
            <a:br>
              <a:rPr lang="en-US" sz="1800">
                <a:solidFill>
                  <a:schemeClr val="accent4"/>
                </a:solidFill>
                <a:latin typeface="Trebuchet MS"/>
                <a:ea typeface="Trebuchet MS"/>
                <a:cs typeface="Trebuchet MS"/>
                <a:sym typeface="Trebuchet MS"/>
              </a:rPr>
            </a:br>
            <a:r>
              <a:rPr lang="en-US" sz="1800">
                <a:solidFill>
                  <a:schemeClr val="accent4"/>
                </a:solidFill>
                <a:latin typeface="Trebuchet MS"/>
                <a:ea typeface="Trebuchet MS"/>
                <a:cs typeface="Trebuchet MS"/>
                <a:sym typeface="Trebuchet MS"/>
              </a:rPr>
              <a:t>        - Balanced Cut and Modularity Maximization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Louvain (</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 and Leiden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728" name="Google Shape;1728;p95"/>
          <p:cNvSpPr txBox="1"/>
          <p:nvPr/>
        </p:nvSpPr>
        <p:spPr>
          <a:xfrm>
            <a:off x="11395775" y="6328105"/>
            <a:ext cx="42726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Weighted 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Overlap Coefficient</a:t>
            </a:r>
            <a:endParaRPr sz="1800" b="0" i="0" u="none" strike="noStrike" cap="none">
              <a:solidFill>
                <a:schemeClr val="accent4"/>
              </a:solidFill>
              <a:latin typeface="Trebuchet MS"/>
              <a:ea typeface="Trebuchet MS"/>
              <a:cs typeface="Trebuchet MS"/>
              <a:sym typeface="Trebuchet MS"/>
            </a:endParaRPr>
          </a:p>
        </p:txBody>
      </p:sp>
      <p:sp>
        <p:nvSpPr>
          <p:cNvPr id="1729" name="Google Shape;1729;p95"/>
          <p:cNvSpPr txBox="1"/>
          <p:nvPr/>
        </p:nvSpPr>
        <p:spPr>
          <a:xfrm>
            <a:off x="11395775" y="7353025"/>
            <a:ext cx="58986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Single Source Shortest Path (SSSP) </a:t>
            </a:r>
            <a:r>
              <a:rPr lang="en-US" sz="1800">
                <a:solidFill>
                  <a:schemeClr val="accent4"/>
                </a:solidFill>
                <a:latin typeface="Trebuchet MS"/>
                <a:ea typeface="Trebuchet MS"/>
                <a:cs typeface="Trebuchet MS"/>
                <a:sym typeface="Trebuchet MS"/>
              </a:rPr>
              <a:t>(Multi-GPU)</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Breadth First Search (BFS) </a:t>
            </a:r>
            <a:r>
              <a:rPr lang="en-US" sz="1800">
                <a:solidFill>
                  <a:schemeClr val="accent4"/>
                </a:solidFill>
                <a:latin typeface="Trebuchet MS"/>
                <a:ea typeface="Trebuchet MS"/>
                <a:cs typeface="Trebuchet MS"/>
                <a:sym typeface="Trebuchet MS"/>
              </a:rPr>
              <a:t>(Multi-GPU)</a:t>
            </a:r>
            <a:endParaRPr sz="1800">
              <a:solidFill>
                <a:schemeClr val="accent4"/>
              </a:solidFill>
              <a:latin typeface="Trebuchet MS"/>
              <a:ea typeface="Trebuchet MS"/>
              <a:cs typeface="Trebuchet MS"/>
              <a:sym typeface="Trebuchet MS"/>
            </a:endParaRPr>
          </a:p>
        </p:txBody>
      </p:sp>
      <p:sp>
        <p:nvSpPr>
          <p:cNvPr id="1730" name="Google Shape;1730;p95"/>
          <p:cNvSpPr txBox="1"/>
          <p:nvPr/>
        </p:nvSpPr>
        <p:spPr>
          <a:xfrm>
            <a:off x="11395775" y="8218050"/>
            <a:ext cx="50265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 (</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Betweenness Centrality (Vertex and Edge)</a:t>
            </a:r>
            <a:endParaRPr sz="1800">
              <a:solidFill>
                <a:schemeClr val="accent4"/>
              </a:solidFill>
              <a:latin typeface="Trebuchet MS"/>
              <a:ea typeface="Trebuchet MS"/>
              <a:cs typeface="Trebuchet MS"/>
              <a:sym typeface="Trebuchet MS"/>
            </a:endParaRPr>
          </a:p>
        </p:txBody>
      </p:sp>
      <p:sp>
        <p:nvSpPr>
          <p:cNvPr id="1731" name="Google Shape;1731;p95"/>
          <p:cNvSpPr txBox="1"/>
          <p:nvPr/>
        </p:nvSpPr>
        <p:spPr>
          <a:xfrm>
            <a:off x="11395775" y="4676136"/>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Weakly Connected Components</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Strongly Connected Components</a:t>
            </a:r>
            <a:endParaRPr sz="1800" b="0" i="0" u="none" strike="noStrike" cap="none">
              <a:solidFill>
                <a:schemeClr val="accent4"/>
              </a:solidFill>
              <a:latin typeface="Trebuchet MS"/>
              <a:ea typeface="Trebuchet MS"/>
              <a:cs typeface="Trebuchet MS"/>
              <a:sym typeface="Trebuchet MS"/>
            </a:endParaRPr>
          </a:p>
        </p:txBody>
      </p:sp>
      <p:sp>
        <p:nvSpPr>
          <p:cNvPr id="1732" name="Google Shape;1732;p95"/>
          <p:cNvSpPr txBox="1"/>
          <p:nvPr/>
        </p:nvSpPr>
        <p:spPr>
          <a:xfrm>
            <a:off x="11395775" y="5502111"/>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Page Rank (Multi-GPU)</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Personal Page Rank (</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HITS</a:t>
            </a:r>
            <a:endParaRPr sz="1800">
              <a:solidFill>
                <a:schemeClr val="accent4"/>
              </a:solidFill>
              <a:latin typeface="Trebuchet MS"/>
              <a:ea typeface="Trebuchet MS"/>
              <a:cs typeface="Trebuchet MS"/>
              <a:sym typeface="Trebuchet MS"/>
            </a:endParaRPr>
          </a:p>
        </p:txBody>
      </p:sp>
      <p:pic>
        <p:nvPicPr>
          <p:cNvPr id="1733" name="Google Shape;1733;p95"/>
          <p:cNvPicPr preferRelativeResize="0"/>
          <p:nvPr/>
        </p:nvPicPr>
        <p:blipFill rotWithShape="1">
          <a:blip r:embed="rId3">
            <a:alphaModFix/>
          </a:blip>
          <a:srcRect/>
          <a:stretch/>
        </p:blipFill>
        <p:spPr>
          <a:xfrm>
            <a:off x="662247" y="337390"/>
            <a:ext cx="3711400" cy="3711437"/>
          </a:xfrm>
          <a:prstGeom prst="rect">
            <a:avLst/>
          </a:prstGeom>
          <a:noFill/>
          <a:ln>
            <a:noFill/>
          </a:ln>
        </p:spPr>
      </p:pic>
      <p:sp>
        <p:nvSpPr>
          <p:cNvPr id="1734" name="Google Shape;1734;p95"/>
          <p:cNvSpPr txBox="1"/>
          <p:nvPr/>
        </p:nvSpPr>
        <p:spPr>
          <a:xfrm>
            <a:off x="461900" y="8016925"/>
            <a:ext cx="2942100" cy="9849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Renumbering</a:t>
            </a:r>
            <a:endParaRPr sz="1800" b="0" i="0" u="none" strike="noStrike" cap="none">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NetworkX converters</a:t>
            </a:r>
            <a:endParaRPr sz="1800" b="1">
              <a:solidFill>
                <a:schemeClr val="accent4"/>
              </a:solidFill>
              <a:latin typeface="Trebuchet MS"/>
              <a:ea typeface="Trebuchet MS"/>
              <a:cs typeface="Trebuchet MS"/>
              <a:sym typeface="Trebuchet MS"/>
            </a:endParaRPr>
          </a:p>
        </p:txBody>
      </p:sp>
      <p:sp>
        <p:nvSpPr>
          <p:cNvPr id="1735" name="Google Shape;1735;p95"/>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sz="2000" b="0" i="0" u="none" strike="noStrike" cap="none">
              <a:solidFill>
                <a:srgbClr val="FFFFFF"/>
              </a:solidFill>
              <a:latin typeface="Trebuchet MS"/>
              <a:ea typeface="Trebuchet MS"/>
              <a:cs typeface="Trebuchet MS"/>
              <a:sym typeface="Trebuchet MS"/>
            </a:endParaRPr>
          </a:p>
        </p:txBody>
      </p:sp>
      <p:sp>
        <p:nvSpPr>
          <p:cNvPr id="1736" name="Google Shape;1736;p95"/>
          <p:cNvSpPr/>
          <p:nvPr/>
        </p:nvSpPr>
        <p:spPr>
          <a:xfrm>
            <a:off x="7734222"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Traversal</a:t>
            </a:r>
            <a:endParaRPr sz="2000" b="0" i="0" u="none" strike="noStrike" cap="none">
              <a:solidFill>
                <a:srgbClr val="FFFFFF"/>
              </a:solidFill>
              <a:latin typeface="Trebuchet MS"/>
              <a:ea typeface="Trebuchet MS"/>
              <a:cs typeface="Trebuchet MS"/>
              <a:sym typeface="Trebuchet MS"/>
            </a:endParaRPr>
          </a:p>
        </p:txBody>
      </p:sp>
      <p:sp>
        <p:nvSpPr>
          <p:cNvPr id="1737" name="Google Shape;1737;p95"/>
          <p:cNvSpPr/>
          <p:nvPr/>
        </p:nvSpPr>
        <p:spPr>
          <a:xfrm>
            <a:off x="7734222" y="6404232"/>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Prediction</a:t>
            </a:r>
            <a:endParaRPr sz="2000" b="0" i="0" u="none" strike="noStrike" cap="none">
              <a:solidFill>
                <a:srgbClr val="FFFFFF"/>
              </a:solidFill>
              <a:latin typeface="Trebuchet MS"/>
              <a:ea typeface="Trebuchet MS"/>
              <a:cs typeface="Trebuchet MS"/>
              <a:sym typeface="Trebuchet MS"/>
            </a:endParaRPr>
          </a:p>
        </p:txBody>
      </p:sp>
      <p:sp>
        <p:nvSpPr>
          <p:cNvPr id="1738" name="Google Shape;1738;p95"/>
          <p:cNvSpPr/>
          <p:nvPr/>
        </p:nvSpPr>
        <p:spPr>
          <a:xfrm>
            <a:off x="7734222" y="5539505"/>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Analysis</a:t>
            </a:r>
            <a:endParaRPr sz="2000" b="0" i="0" u="none" strike="noStrike" cap="none">
              <a:solidFill>
                <a:srgbClr val="FFFFFF"/>
              </a:solidFill>
              <a:latin typeface="Trebuchet MS"/>
              <a:ea typeface="Trebuchet MS"/>
              <a:cs typeface="Trebuchet MS"/>
              <a:sym typeface="Trebuchet MS"/>
            </a:endParaRPr>
          </a:p>
        </p:txBody>
      </p:sp>
      <p:sp>
        <p:nvSpPr>
          <p:cNvPr id="1739" name="Google Shape;1739;p95"/>
          <p:cNvSpPr/>
          <p:nvPr/>
        </p:nvSpPr>
        <p:spPr>
          <a:xfrm>
            <a:off x="7734222" y="4674778"/>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Components</a:t>
            </a:r>
            <a:endParaRPr sz="2000" b="0" i="0" u="none" strike="noStrike" cap="none">
              <a:solidFill>
                <a:srgbClr val="FFFFFF"/>
              </a:solidFill>
              <a:latin typeface="Trebuchet MS"/>
              <a:ea typeface="Trebuchet MS"/>
              <a:cs typeface="Trebuchet MS"/>
              <a:sym typeface="Trebuchet MS"/>
            </a:endParaRPr>
          </a:p>
        </p:txBody>
      </p:sp>
      <p:sp>
        <p:nvSpPr>
          <p:cNvPr id="1740" name="Google Shape;1740;p95"/>
          <p:cNvSpPr/>
          <p:nvPr/>
        </p:nvSpPr>
        <p:spPr>
          <a:xfrm>
            <a:off x="7734225" y="2885575"/>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Community</a:t>
            </a:r>
            <a:endParaRPr sz="2000" b="0" i="0" u="none" strike="noStrike" cap="none">
              <a:solidFill>
                <a:srgbClr val="FFFFFF"/>
              </a:solidFill>
              <a:latin typeface="Trebuchet MS"/>
              <a:ea typeface="Trebuchet MS"/>
              <a:cs typeface="Trebuchet MS"/>
              <a:sym typeface="Trebuchet MS"/>
            </a:endParaRPr>
          </a:p>
        </p:txBody>
      </p:sp>
      <p:sp>
        <p:nvSpPr>
          <p:cNvPr id="1741" name="Google Shape;1741;p95"/>
          <p:cNvSpPr/>
          <p:nvPr/>
        </p:nvSpPr>
        <p:spPr>
          <a:xfrm>
            <a:off x="3524725" y="7934046"/>
            <a:ext cx="3582900" cy="10758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Utilities</a:t>
            </a:r>
            <a:endParaRPr sz="2000" b="0" i="0" u="none" strike="noStrike" cap="none">
              <a:solidFill>
                <a:srgbClr val="FFFFFF"/>
              </a:solidFill>
              <a:latin typeface="Trebuchet MS"/>
              <a:ea typeface="Trebuchet MS"/>
              <a:cs typeface="Trebuchet MS"/>
              <a:sym typeface="Trebuchet MS"/>
            </a:endParaRPr>
          </a:p>
        </p:txBody>
      </p:sp>
      <p:sp>
        <p:nvSpPr>
          <p:cNvPr id="1742" name="Google Shape;1742;p95"/>
          <p:cNvSpPr/>
          <p:nvPr/>
        </p:nvSpPr>
        <p:spPr>
          <a:xfrm>
            <a:off x="3524725" y="632802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sz="2000" b="0" i="0" u="none" strike="noStrike" cap="none">
              <a:solidFill>
                <a:srgbClr val="FFFFFF"/>
              </a:solidFill>
              <a:latin typeface="Trebuchet MS"/>
              <a:ea typeface="Trebuchet MS"/>
              <a:cs typeface="Trebuchet MS"/>
              <a:sym typeface="Trebuchet MS"/>
            </a:endParaRPr>
          </a:p>
        </p:txBody>
      </p:sp>
      <p:sp>
        <p:nvSpPr>
          <p:cNvPr id="1743" name="Google Shape;1743;p95"/>
          <p:cNvSpPr txBox="1">
            <a:spLocks noGrp="1"/>
          </p:cNvSpPr>
          <p:nvPr>
            <p:ph type="body" idx="2"/>
          </p:nvPr>
        </p:nvSpPr>
        <p:spPr>
          <a:xfrm>
            <a:off x="830555" y="202317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0000"/>
              </a:buClr>
              <a:buSzPts val="3000"/>
              <a:buFont typeface="Trebuchet MS"/>
              <a:buNone/>
            </a:pPr>
            <a:r>
              <a:rPr lang="en-US"/>
              <a:t>GPU-accelerated NetworkX</a:t>
            </a:r>
            <a:endParaRPr/>
          </a:p>
        </p:txBody>
      </p:sp>
      <p:sp>
        <p:nvSpPr>
          <p:cNvPr id="1744" name="Google Shape;1744;p9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745" name="Google Shape;1745;p95"/>
          <p:cNvSpPr txBox="1"/>
          <p:nvPr/>
        </p:nvSpPr>
        <p:spPr>
          <a:xfrm>
            <a:off x="461903" y="6335900"/>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
        <p:nvSpPr>
          <p:cNvPr id="1746" name="Google Shape;1746;p95"/>
          <p:cNvSpPr/>
          <p:nvPr/>
        </p:nvSpPr>
        <p:spPr>
          <a:xfrm>
            <a:off x="3524725" y="548957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Tree</a:t>
            </a:r>
            <a:endParaRPr sz="2000" b="0" i="0" u="none" strike="noStrike" cap="none">
              <a:solidFill>
                <a:srgbClr val="FFFFFF"/>
              </a:solidFill>
              <a:latin typeface="Trebuchet MS"/>
              <a:ea typeface="Trebuchet MS"/>
              <a:cs typeface="Trebuchet MS"/>
              <a:sym typeface="Trebuchet MS"/>
            </a:endParaRPr>
          </a:p>
        </p:txBody>
      </p:sp>
      <p:sp>
        <p:nvSpPr>
          <p:cNvPr id="1747" name="Google Shape;1747;p95"/>
          <p:cNvSpPr txBox="1"/>
          <p:nvPr/>
        </p:nvSpPr>
        <p:spPr>
          <a:xfrm>
            <a:off x="524178" y="5573725"/>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Minimum Spanning Tree</a:t>
            </a:r>
            <a:endParaRPr sz="1800" b="1">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b="1">
                <a:solidFill>
                  <a:schemeClr val="accent4"/>
                </a:solidFill>
                <a:latin typeface="Trebuchet MS"/>
                <a:ea typeface="Trebuchet MS"/>
                <a:cs typeface="Trebuchet MS"/>
                <a:sym typeface="Trebuchet MS"/>
              </a:rPr>
              <a:t>Maximum Spanning Tree</a:t>
            </a:r>
            <a:endParaRPr sz="1800" b="1">
              <a:solidFill>
                <a:schemeClr val="accent4"/>
              </a:solidFill>
              <a:latin typeface="Trebuchet MS"/>
              <a:ea typeface="Trebuchet MS"/>
              <a:cs typeface="Trebuchet MS"/>
              <a:sym typeface="Trebuchet MS"/>
            </a:endParaRPr>
          </a:p>
        </p:txBody>
      </p:sp>
      <p:sp>
        <p:nvSpPr>
          <p:cNvPr id="1748" name="Google Shape;1748;p95"/>
          <p:cNvSpPr/>
          <p:nvPr/>
        </p:nvSpPr>
        <p:spPr>
          <a:xfrm>
            <a:off x="3524725" y="7092936"/>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Other</a:t>
            </a:r>
            <a:endParaRPr sz="2000" b="0" i="0" u="none" strike="noStrike" cap="none">
              <a:solidFill>
                <a:srgbClr val="FFFFFF"/>
              </a:solidFill>
              <a:latin typeface="Trebuchet MS"/>
              <a:ea typeface="Trebuchet MS"/>
              <a:cs typeface="Trebuchet MS"/>
              <a:sym typeface="Trebuchet MS"/>
            </a:endParaRPr>
          </a:p>
        </p:txBody>
      </p:sp>
      <p:sp>
        <p:nvSpPr>
          <p:cNvPr id="1749" name="Google Shape;1749;p95"/>
          <p:cNvSpPr txBox="1"/>
          <p:nvPr/>
        </p:nvSpPr>
        <p:spPr>
          <a:xfrm>
            <a:off x="524175" y="7157700"/>
            <a:ext cx="2942100" cy="5688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Force Atlas 2</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Hungarian Algorithm</a:t>
            </a:r>
            <a:endParaRPr sz="1800" b="1">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pic>
        <p:nvPicPr>
          <p:cNvPr id="1754" name="Google Shape;1754;p96"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1500" y="2255975"/>
            <a:ext cx="11343270" cy="7023900"/>
          </a:xfrm>
          <a:prstGeom prst="rect">
            <a:avLst/>
          </a:prstGeom>
          <a:noFill/>
          <a:ln>
            <a:noFill/>
          </a:ln>
        </p:spPr>
      </p:pic>
      <p:sp>
        <p:nvSpPr>
          <p:cNvPr id="1755" name="Google Shape;1755;p96"/>
          <p:cNvSpPr txBox="1">
            <a:spLocks noGrp="1"/>
          </p:cNvSpPr>
          <p:nvPr>
            <p:ph type="title"/>
          </p:nvPr>
        </p:nvSpPr>
        <p:spPr>
          <a:xfrm>
            <a:off x="830580" y="929819"/>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cuGraph vs NetworkX</a:t>
            </a:r>
            <a:endParaRPr/>
          </a:p>
        </p:txBody>
      </p:sp>
      <p:graphicFrame>
        <p:nvGraphicFramePr>
          <p:cNvPr id="1756" name="Google Shape;1756;p96"/>
          <p:cNvGraphicFramePr/>
          <p:nvPr/>
        </p:nvGraphicFramePr>
        <p:xfrm>
          <a:off x="12105670" y="4739234"/>
          <a:ext cx="5815575" cy="2042160"/>
        </p:xfrm>
        <a:graphic>
          <a:graphicData uri="http://schemas.openxmlformats.org/drawingml/2006/table">
            <a:tbl>
              <a:tblPr firstRow="1" bandRow="1">
                <a:noFill/>
                <a:tableStyleId>{1A0F9356-7B82-4037-A92A-BBC3AD3AEDFC}</a:tableStyleId>
              </a:tblPr>
              <a:tblGrid>
                <a:gridCol w="2852925">
                  <a:extLst>
                    <a:ext uri="{9D8B030D-6E8A-4147-A177-3AD203B41FA5}">
                      <a16:colId xmlns:a16="http://schemas.microsoft.com/office/drawing/2014/main" val="20000"/>
                    </a:ext>
                  </a:extLst>
                </a:gridCol>
                <a:gridCol w="1481325">
                  <a:extLst>
                    <a:ext uri="{9D8B030D-6E8A-4147-A177-3AD203B41FA5}">
                      <a16:colId xmlns:a16="http://schemas.microsoft.com/office/drawing/2014/main" val="20001"/>
                    </a:ext>
                  </a:extLst>
                </a:gridCol>
                <a:gridCol w="14813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Dataset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Nodes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preferentialAttachment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999,970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Dblp-2010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326,186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1,615,400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coPapersCiteseer</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434,102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32,073,440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As-Skitter</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1,696,415</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22,190,596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1757" name="Google Shape;1757;p96"/>
          <p:cNvSpPr txBox="1"/>
          <p:nvPr/>
        </p:nvSpPr>
        <p:spPr>
          <a:xfrm>
            <a:off x="3360175" y="2327700"/>
            <a:ext cx="5406300" cy="630600"/>
          </a:xfrm>
          <a:prstGeom prst="rect">
            <a:avLst/>
          </a:prstGeom>
          <a:solidFill>
            <a:srgbClr val="FFFFF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solidFill>
                  <a:srgbClr val="868686"/>
                </a:solidFill>
                <a:latin typeface="Trebuchet MS"/>
                <a:ea typeface="Trebuchet MS"/>
                <a:cs typeface="Trebuchet MS"/>
                <a:sym typeface="Trebuchet MS"/>
              </a:rPr>
              <a:t>Performance Speedup: cuGraph vs NetworkX</a:t>
            </a:r>
            <a:endParaRPr sz="18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62"/>
        <p:cNvGrpSpPr/>
        <p:nvPr/>
      </p:nvGrpSpPr>
      <p:grpSpPr>
        <a:xfrm>
          <a:off x="0" y="0"/>
          <a:ext cx="0" cy="0"/>
          <a:chOff x="0" y="0"/>
          <a:chExt cx="0" cy="0"/>
        </a:xfrm>
      </p:grpSpPr>
      <p:sp>
        <p:nvSpPr>
          <p:cNvPr id="1763" name="Google Shape;1763;p97"/>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NetworkX Compatibility</a:t>
            </a:r>
            <a:endParaRPr/>
          </a:p>
        </p:txBody>
      </p:sp>
      <p:sp>
        <p:nvSpPr>
          <p:cNvPr id="1764" name="Google Shape;1764;p97"/>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Use your NetworkX.Graph Objects directly within cuGraph</a:t>
            </a:r>
            <a:endParaRPr/>
          </a:p>
        </p:txBody>
      </p:sp>
      <p:pic>
        <p:nvPicPr>
          <p:cNvPr id="1765" name="Google Shape;1765;p97"/>
          <p:cNvPicPr preferRelativeResize="0"/>
          <p:nvPr/>
        </p:nvPicPr>
        <p:blipFill>
          <a:blip r:embed="rId3">
            <a:alphaModFix/>
          </a:blip>
          <a:stretch>
            <a:fillRect/>
          </a:stretch>
        </p:blipFill>
        <p:spPr>
          <a:xfrm>
            <a:off x="759575" y="3345751"/>
            <a:ext cx="13566449" cy="6372125"/>
          </a:xfrm>
          <a:prstGeom prst="rect">
            <a:avLst/>
          </a:prstGeom>
          <a:noFill/>
          <a:ln>
            <a:noFill/>
          </a:ln>
        </p:spPr>
      </p:pic>
      <p:pic>
        <p:nvPicPr>
          <p:cNvPr id="1766" name="Google Shape;1766;p97"/>
          <p:cNvPicPr preferRelativeResize="0"/>
          <p:nvPr/>
        </p:nvPicPr>
        <p:blipFill>
          <a:blip r:embed="rId4">
            <a:alphaModFix/>
          </a:blip>
          <a:stretch>
            <a:fillRect/>
          </a:stretch>
        </p:blipFill>
        <p:spPr>
          <a:xfrm>
            <a:off x="12976200" y="3182426"/>
            <a:ext cx="5208275" cy="4779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98"/>
          <p:cNvSpPr/>
          <p:nvPr/>
        </p:nvSpPr>
        <p:spPr>
          <a:xfrm>
            <a:off x="864225" y="9057956"/>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400" b="0" i="1" u="none" strike="noStrike" cap="non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772" name="Google Shape;1772;p98"/>
          <p:cNvGraphicFramePr/>
          <p:nvPr/>
        </p:nvGraphicFramePr>
        <p:xfrm>
          <a:off x="1863937" y="3455893"/>
          <a:ext cx="14560175" cy="5340900"/>
        </p:xfrm>
        <a:graphic>
          <a:graphicData uri="http://schemas.openxmlformats.org/drawingml/2006/table">
            <a:tbl>
              <a:tblPr firstRow="1" bandRow="1">
                <a:noFill/>
                <a:tableStyleId>{1A0F9356-7B82-4037-A92A-BBC3AD3AEDFC}</a:tableStyleId>
              </a:tblPr>
              <a:tblGrid>
                <a:gridCol w="1976675">
                  <a:extLst>
                    <a:ext uri="{9D8B030D-6E8A-4147-A177-3AD203B41FA5}">
                      <a16:colId xmlns:a16="http://schemas.microsoft.com/office/drawing/2014/main" val="20000"/>
                    </a:ext>
                  </a:extLst>
                </a:gridCol>
                <a:gridCol w="2132025">
                  <a:extLst>
                    <a:ext uri="{9D8B030D-6E8A-4147-A177-3AD203B41FA5}">
                      <a16:colId xmlns:a16="http://schemas.microsoft.com/office/drawing/2014/main" val="20001"/>
                    </a:ext>
                  </a:extLst>
                </a:gridCol>
                <a:gridCol w="2544775">
                  <a:extLst>
                    <a:ext uri="{9D8B030D-6E8A-4147-A177-3AD203B41FA5}">
                      <a16:colId xmlns:a16="http://schemas.microsoft.com/office/drawing/2014/main" val="20002"/>
                    </a:ext>
                  </a:extLst>
                </a:gridCol>
                <a:gridCol w="1976675">
                  <a:extLst>
                    <a:ext uri="{9D8B030D-6E8A-4147-A177-3AD203B41FA5}">
                      <a16:colId xmlns:a16="http://schemas.microsoft.com/office/drawing/2014/main" val="20003"/>
                    </a:ext>
                  </a:extLst>
                </a:gridCol>
                <a:gridCol w="1976675">
                  <a:extLst>
                    <a:ext uri="{9D8B030D-6E8A-4147-A177-3AD203B41FA5}">
                      <a16:colId xmlns:a16="http://schemas.microsoft.com/office/drawing/2014/main" val="20004"/>
                    </a:ext>
                  </a:extLst>
                </a:gridCol>
                <a:gridCol w="1976675">
                  <a:extLst>
                    <a:ext uri="{9D8B030D-6E8A-4147-A177-3AD203B41FA5}">
                      <a16:colId xmlns:a16="http://schemas.microsoft.com/office/drawing/2014/main" val="20005"/>
                    </a:ext>
                  </a:extLst>
                </a:gridCol>
                <a:gridCol w="1976675">
                  <a:extLst>
                    <a:ext uri="{9D8B030D-6E8A-4147-A177-3AD203B41FA5}">
                      <a16:colId xmlns:a16="http://schemas.microsoft.com/office/drawing/2014/main" val="20006"/>
                    </a:ext>
                  </a:extLst>
                </a:gridCol>
              </a:tblGrid>
              <a:tr h="1023550">
                <a:tc>
                  <a:txBody>
                    <a:bodyPr/>
                    <a:lstStyle/>
                    <a:p>
                      <a:pPr marL="0" marR="0" lvl="0" indent="0" algn="l" rtl="0">
                        <a:spcBef>
                          <a:spcPts val="0"/>
                        </a:spcBef>
                        <a:spcAft>
                          <a:spcPts val="0"/>
                        </a:spcAft>
                        <a:buNone/>
                      </a:pPr>
                      <a:r>
                        <a:rPr lang="en-US" sz="2000" b="0">
                          <a:solidFill>
                            <a:schemeClr val="lt1"/>
                          </a:solidFill>
                        </a:rPr>
                        <a:t>HiBench Scale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Vertices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CSV File (GB)</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GPUs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CPU Threads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Pagerank for 3 Iterations (secs)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2000" b="1">
                          <a:solidFill>
                            <a:srgbClr val="868686"/>
                          </a:solidFill>
                        </a:rPr>
                        <a:t>Huge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2000" b="1">
                          <a:solidFill>
                            <a:srgbClr val="868686"/>
                          </a:solidFill>
                        </a:rPr>
                        <a:t>BigData</a:t>
                      </a:r>
                      <a:endParaRPr sz="20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69</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9.0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200,000,000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146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18.2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31.8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5760*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773" name="Google Shape;1773;p9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Multi-GPU PageRank Performance </a:t>
            </a:r>
            <a:endParaRPr/>
          </a:p>
        </p:txBody>
      </p:sp>
      <p:sp>
        <p:nvSpPr>
          <p:cNvPr id="1774" name="Google Shape;1774;p9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9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780" name="Google Shape;1780;p9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0.17 - October 2020</a:t>
            </a:r>
            <a:endParaRPr/>
          </a:p>
        </p:txBody>
      </p:sp>
      <p:graphicFrame>
        <p:nvGraphicFramePr>
          <p:cNvPr id="1781" name="Google Shape;1781;p99"/>
          <p:cNvGraphicFramePr/>
          <p:nvPr/>
        </p:nvGraphicFramePr>
        <p:xfrm>
          <a:off x="3763613" y="2710597"/>
          <a:ext cx="10577875" cy="6797060"/>
        </p:xfrm>
        <a:graphic>
          <a:graphicData uri="http://schemas.openxmlformats.org/drawingml/2006/table">
            <a:tbl>
              <a:tblPr firstRow="1" bandRow="1">
                <a:noFill/>
                <a:tableStyleId>{1A0F9356-7B82-4037-A92A-BBC3AD3AEDFC}</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graphicFrame>
        <p:nvGraphicFramePr>
          <p:cNvPr id="1786" name="Google Shape;1786;p100"/>
          <p:cNvGraphicFramePr/>
          <p:nvPr/>
        </p:nvGraphicFramePr>
        <p:xfrm>
          <a:off x="3722238" y="2695572"/>
          <a:ext cx="10577875" cy="6797060"/>
        </p:xfrm>
        <a:graphic>
          <a:graphicData uri="http://schemas.openxmlformats.org/drawingml/2006/table">
            <a:tbl>
              <a:tblPr firstRow="1" bandRow="1">
                <a:noFill/>
                <a:tableStyleId>{1A0F9356-7B82-4037-A92A-BBC3AD3AEDFC}</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6"/>
                  </a:ext>
                </a:extLst>
              </a:tr>
            </a:tbl>
          </a:graphicData>
        </a:graphic>
      </p:graphicFrame>
      <p:sp>
        <p:nvSpPr>
          <p:cNvPr id="1787" name="Google Shape;1787;p10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788" name="Google Shape;1788;p10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2021 Mid-Year Plan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92"/>
        <p:cNvGrpSpPr/>
        <p:nvPr/>
      </p:nvGrpSpPr>
      <p:grpSpPr>
        <a:xfrm>
          <a:off x="0" y="0"/>
          <a:ext cx="0" cy="0"/>
          <a:chOff x="0" y="0"/>
          <a:chExt cx="0" cy="0"/>
        </a:xfrm>
      </p:grpSpPr>
      <p:sp>
        <p:nvSpPr>
          <p:cNvPr id="1793" name="Google Shape;1793;p10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cuSpatial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02"/>
          <p:cNvSpPr/>
          <p:nvPr/>
        </p:nvSpPr>
        <p:spPr>
          <a:xfrm>
            <a:off x="5772542"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799" name="Google Shape;1799;p102"/>
          <p:cNvSpPr/>
          <p:nvPr/>
        </p:nvSpPr>
        <p:spPr>
          <a:xfrm>
            <a:off x="5772542"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800" name="Google Shape;1800;p102"/>
          <p:cNvSpPr/>
          <p:nvPr/>
        </p:nvSpPr>
        <p:spPr>
          <a:xfrm>
            <a:off x="5772542"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cuSpatial</a:t>
            </a:r>
            <a:endParaRPr sz="2400" b="0" i="0" u="none" strike="noStrike" cap="none">
              <a:solidFill>
                <a:srgbClr val="FFFFFF"/>
              </a:solidFill>
              <a:latin typeface="Trebuchet MS"/>
              <a:ea typeface="Trebuchet MS"/>
              <a:cs typeface="Trebuchet MS"/>
              <a:sym typeface="Trebuchet MS"/>
            </a:endParaRPr>
          </a:p>
        </p:txBody>
      </p:sp>
      <p:grpSp>
        <p:nvGrpSpPr>
          <p:cNvPr id="1801" name="Google Shape;1801;p102"/>
          <p:cNvGrpSpPr/>
          <p:nvPr/>
        </p:nvGrpSpPr>
        <p:grpSpPr>
          <a:xfrm>
            <a:off x="5772542" y="6102322"/>
            <a:ext cx="6742916" cy="1689127"/>
            <a:chOff x="3257550" y="6227531"/>
            <a:chExt cx="6896100" cy="860500"/>
          </a:xfrm>
        </p:grpSpPr>
        <p:sp>
          <p:nvSpPr>
            <p:cNvPr id="1802" name="Google Shape;1802;p102"/>
            <p:cNvSpPr/>
            <p:nvPr/>
          </p:nvSpPr>
          <p:spPr>
            <a:xfrm>
              <a:off x="3257550" y="6227531"/>
              <a:ext cx="3352800" cy="8605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a:t>
              </a:r>
              <a:endParaRPr sz="2400" b="0" i="0" u="none" strike="noStrike" cap="none">
                <a:solidFill>
                  <a:srgbClr val="FFFFFF"/>
                </a:solidFill>
                <a:latin typeface="Trebuchet MS"/>
                <a:ea typeface="Trebuchet MS"/>
                <a:cs typeface="Trebuchet MS"/>
                <a:sym typeface="Trebuchet MS"/>
              </a:endParaRPr>
            </a:p>
          </p:txBody>
        </p:sp>
        <p:sp>
          <p:nvSpPr>
            <p:cNvPr id="1803" name="Google Shape;1803;p102"/>
            <p:cNvSpPr/>
            <p:nvPr/>
          </p:nvSpPr>
          <p:spPr>
            <a:xfrm>
              <a:off x="6800850" y="6227531"/>
              <a:ext cx="3352800" cy="860500"/>
            </a:xfrm>
            <a:prstGeom prst="rect">
              <a:avLst/>
            </a:prstGeom>
            <a:solidFill>
              <a:srgbClr val="A3A3A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Thrust</a:t>
              </a:r>
              <a:endParaRPr sz="2400" b="0" i="0" u="none" strike="noStrike" cap="none">
                <a:solidFill>
                  <a:srgbClr val="FFFFFF"/>
                </a:solidFill>
                <a:latin typeface="Trebuchet MS"/>
                <a:ea typeface="Trebuchet MS"/>
                <a:cs typeface="Trebuchet MS"/>
                <a:sym typeface="Trebuchet MS"/>
              </a:endParaRPr>
            </a:p>
          </p:txBody>
        </p:sp>
      </p:grpSp>
      <p:sp>
        <p:nvSpPr>
          <p:cNvPr id="1804" name="Google Shape;1804;p102"/>
          <p:cNvSpPr/>
          <p:nvPr/>
        </p:nvSpPr>
        <p:spPr>
          <a:xfrm>
            <a:off x="5772542"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805" name="Google Shape;1805;p10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0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pic>
        <p:nvPicPr>
          <p:cNvPr id="1811" name="Google Shape;1811;p10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00608" y="2841094"/>
            <a:ext cx="5172624" cy="6216862"/>
          </a:xfrm>
          <a:prstGeom prst="rect">
            <a:avLst/>
          </a:prstGeom>
          <a:noFill/>
          <a:ln>
            <a:noFill/>
          </a:ln>
        </p:spPr>
      </p:pic>
      <p:sp>
        <p:nvSpPr>
          <p:cNvPr id="1812" name="Google Shape;1812;p103"/>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marL="283111" lvl="0" indent="-283111" algn="l" rtl="0">
              <a:lnSpc>
                <a:spcPct val="90000"/>
              </a:lnSpc>
              <a:spcBef>
                <a:spcPts val="1000"/>
              </a:spcBef>
              <a:spcAft>
                <a:spcPts val="0"/>
              </a:spcAft>
              <a:buSzPts val="1920"/>
              <a:buChar char="▸"/>
            </a:pPr>
            <a:r>
              <a:rPr lang="en-US"/>
              <a:t>Up to 1000x faster than CPU spatial libraries</a:t>
            </a:r>
            <a:endParaRPr/>
          </a:p>
          <a:p>
            <a:pPr marL="283111" lvl="0" indent="-283111" algn="l" rtl="0">
              <a:lnSpc>
                <a:spcPct val="90000"/>
              </a:lnSpc>
              <a:spcBef>
                <a:spcPts val="1000"/>
              </a:spcBef>
              <a:spcAft>
                <a:spcPts val="0"/>
              </a:spcAft>
              <a:buSzPts val="1920"/>
              <a:buChar char="▸"/>
            </a:pPr>
            <a:r>
              <a:rPr lang="en-US"/>
              <a:t>Python and C++ APIs for maximum usability and integration</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GROWING FUNCTIONALITY</a:t>
            </a:r>
            <a:endParaRPr/>
          </a:p>
          <a:p>
            <a:pPr marL="283111" lvl="0" indent="-283111" algn="l" rtl="0">
              <a:lnSpc>
                <a:spcPct val="90000"/>
              </a:lnSpc>
              <a:spcBef>
                <a:spcPts val="1000"/>
              </a:spcBef>
              <a:spcAft>
                <a:spcPts val="0"/>
              </a:spcAft>
              <a:buSzPts val="1920"/>
              <a:buChar char="▸"/>
            </a:pPr>
            <a:r>
              <a:rPr lang="en-US"/>
              <a:t>Extensive collection of algorithm, primitive, and utility functions for spatial analytics</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SEAMLESS INTEGRATION INTO RAPIDS</a:t>
            </a:r>
            <a:endParaRPr/>
          </a:p>
          <a:p>
            <a:pPr marL="283111" lvl="0" indent="-283111" algn="l" rtl="0">
              <a:lnSpc>
                <a:spcPct val="90000"/>
              </a:lnSpc>
              <a:spcBef>
                <a:spcPts val="1000"/>
              </a:spcBef>
              <a:spcAft>
                <a:spcPts val="0"/>
              </a:spcAft>
              <a:buSzPts val="1920"/>
              <a:buChar char="▸"/>
            </a:pPr>
            <a:r>
              <a:rPr lang="en-US"/>
              <a:t>cuDF for data loading, cuGraph for routing optimization, and cuML for clustering are just a few examples</a:t>
            </a:r>
            <a:endParaRPr/>
          </a:p>
          <a:p>
            <a:pPr marL="283111" lvl="0" indent="-161190" algn="l" rtl="0">
              <a:lnSpc>
                <a:spcPct val="90000"/>
              </a:lnSpc>
              <a:spcBef>
                <a:spcPts val="15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graphicFrame>
        <p:nvGraphicFramePr>
          <p:cNvPr id="1818" name="Google Shape;1818;p104"/>
          <p:cNvGraphicFramePr/>
          <p:nvPr/>
        </p:nvGraphicFramePr>
        <p:xfrm>
          <a:off x="2396863" y="3084107"/>
          <a:ext cx="13494275" cy="5823670"/>
        </p:xfrm>
        <a:graphic>
          <a:graphicData uri="http://schemas.openxmlformats.org/drawingml/2006/table">
            <a:tbl>
              <a:tblPr firstRow="1" bandRow="1">
                <a:noFill/>
                <a:tableStyleId>{1A0F9356-7B82-4037-A92A-BBC3AD3AEDFC}</a:tableStyleId>
              </a:tblPr>
              <a:tblGrid>
                <a:gridCol w="2677050">
                  <a:extLst>
                    <a:ext uri="{9D8B030D-6E8A-4147-A177-3AD203B41FA5}">
                      <a16:colId xmlns:a16="http://schemas.microsoft.com/office/drawing/2014/main" val="20000"/>
                    </a:ext>
                  </a:extLst>
                </a:gridCol>
                <a:gridCol w="4651525">
                  <a:extLst>
                    <a:ext uri="{9D8B030D-6E8A-4147-A177-3AD203B41FA5}">
                      <a16:colId xmlns:a16="http://schemas.microsoft.com/office/drawing/2014/main" val="20001"/>
                    </a:ext>
                  </a:extLst>
                </a:gridCol>
                <a:gridCol w="6165700">
                  <a:extLst>
                    <a:ext uri="{9D8B030D-6E8A-4147-A177-3AD203B41FA5}">
                      <a16:colId xmlns:a16="http://schemas.microsoft.com/office/drawing/2014/main" val="20002"/>
                    </a:ext>
                  </a:extLst>
                </a:gridCol>
              </a:tblGrid>
              <a:tr h="1023550">
                <a:tc>
                  <a:txBody>
                    <a:bodyPr/>
                    <a:lstStyle/>
                    <a:p>
                      <a:pPr marL="0" marR="0" lvl="0" indent="0" algn="l" rtl="0">
                        <a:spcBef>
                          <a:spcPts val="0"/>
                        </a:spcBef>
                        <a:spcAft>
                          <a:spcPts val="0"/>
                        </a:spcAft>
                        <a:buNone/>
                      </a:pPr>
                      <a:r>
                        <a:rPr lang="en-US" sz="2000" b="0">
                          <a:solidFill>
                            <a:schemeClr val="lt1"/>
                          </a:solidFill>
                        </a:rPr>
                        <a:t>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0.1</a:t>
                      </a:r>
                      <a:r>
                        <a:rPr lang="en-US" sz="2000">
                          <a:solidFill>
                            <a:schemeClr val="lt1"/>
                          </a:solidFill>
                        </a:rPr>
                        <a:t>7</a:t>
                      </a:r>
                      <a:r>
                        <a:rPr lang="en-US" sz="2000" b="0">
                          <a:solidFill>
                            <a:schemeClr val="lt1"/>
                          </a:solidFill>
                        </a:rPr>
                        <a:t> Functionality</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Functionality Roadmap</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1800" b="1">
                          <a:solidFill>
                            <a:srgbClr val="21A1B2"/>
                          </a:solidFill>
                        </a:rPr>
                        <a:t>High-level Analytics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Symmetric segment path distance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1800" b="1">
                          <a:solidFill>
                            <a:schemeClr val="accent3"/>
                          </a:solidFill>
                        </a:rPr>
                        <a:t>Graph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cuGraph</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rgbClr val="595959"/>
                          </a:solidFill>
                        </a:rPr>
                        <a:t>cuGraph</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Query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Spatial Window, Nearest polyline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Nearest Neighbor, Spatiotemporal range search and joins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Index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Quadtree</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Geo-operations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Point in polygon (PIP), Haversine distance, Hausdorff distance, lat-lon to xy transformation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ST_distance and ST_contains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Geo-Representation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Fiona/Geopandas I/O support and object representations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819" name="Google Shape;1819;p10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820" name="Google Shape;1820;p10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Current and planned functionality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2"/>
          <p:cNvSpPr txBox="1">
            <a:spLocks noGrp="1"/>
          </p:cNvSpPr>
          <p:nvPr>
            <p:ph type="body" idx="1"/>
          </p:nvPr>
        </p:nvSpPr>
        <p:spPr>
          <a:xfrm>
            <a:off x="830580" y="7004235"/>
            <a:ext cx="9532000" cy="2131113"/>
          </a:xfrm>
          <a:prstGeom prst="rect">
            <a:avLst/>
          </a:prstGeom>
          <a:noFill/>
          <a:ln>
            <a:noFill/>
          </a:ln>
        </p:spPr>
        <p:txBody>
          <a:bodyPr spcFirstLastPara="1" wrap="square" lIns="91425" tIns="45700" rIns="91425" bIns="45700" anchor="t" anchorCtr="0">
            <a:noAutofit/>
          </a:bodyPr>
          <a:lstStyle/>
          <a:p>
            <a:pPr marL="282575" lvl="0" indent="-282575" algn="l" rtl="0">
              <a:lnSpc>
                <a:spcPct val="90000"/>
              </a:lnSpc>
              <a:spcBef>
                <a:spcPts val="0"/>
              </a:spcBef>
              <a:spcAft>
                <a:spcPts val="0"/>
              </a:spcAft>
              <a:buSzPts val="1600"/>
              <a:buChar char="▸"/>
            </a:pPr>
            <a:r>
              <a:rPr lang="en-US" sz="2000"/>
              <a:t>Each system has its own internal memory format</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665" name="Google Shape;665;p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7890" y="2598013"/>
            <a:ext cx="7202230" cy="4022137"/>
          </a:xfrm>
          <a:prstGeom prst="rect">
            <a:avLst/>
          </a:prstGeom>
          <a:noFill/>
          <a:ln>
            <a:noFill/>
          </a:ln>
        </p:spPr>
      </p:pic>
      <p:pic>
        <p:nvPicPr>
          <p:cNvPr id="666" name="Google Shape;666;p42" descr="pacheArrow (@ApacheArrow) | Twitte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224620" y="1535904"/>
            <a:ext cx="561720" cy="561718"/>
          </a:xfrm>
          <a:prstGeom prst="rect">
            <a:avLst/>
          </a:prstGeom>
          <a:noFill/>
          <a:ln>
            <a:noFill/>
          </a:ln>
        </p:spPr>
      </p:pic>
      <p:sp>
        <p:nvSpPr>
          <p:cNvPr id="667" name="Google Shape;667;p42"/>
          <p:cNvSpPr txBox="1"/>
          <p:nvPr/>
        </p:nvSpPr>
        <p:spPr>
          <a:xfrm>
            <a:off x="9898998" y="7005220"/>
            <a:ext cx="7869457" cy="2131113"/>
          </a:xfrm>
          <a:prstGeom prst="rect">
            <a:avLst/>
          </a:prstGeom>
          <a:noFill/>
          <a:ln>
            <a:noFill/>
          </a:ln>
        </p:spPr>
        <p:txBody>
          <a:bodyPr spcFirstLastPara="1" wrap="square" lIns="91425" tIns="76200" rIns="91425" bIns="76200" anchor="t" anchorCtr="0">
            <a:noAutofit/>
          </a:bodyPr>
          <a:lstStyle/>
          <a:p>
            <a:pPr marL="282575" marR="0" lvl="0" indent="-282575" algn="l" rtl="0">
              <a:lnSpc>
                <a:spcPct val="90000"/>
              </a:lnSpc>
              <a:spcBef>
                <a:spcPts val="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All systems utilize the same memory format</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No overhead for cross-system communication</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Projects can share functionality (eg, Parquet-to-Arrow reader)</a:t>
            </a:r>
            <a:endParaRPr/>
          </a:p>
        </p:txBody>
      </p:sp>
      <p:sp>
        <p:nvSpPr>
          <p:cNvPr id="668" name="Google Shape;668;p42"/>
          <p:cNvSpPr/>
          <p:nvPr/>
        </p:nvSpPr>
        <p:spPr>
          <a:xfrm>
            <a:off x="864225" y="9280202"/>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333" b="0" i="1" u="none" strike="noStrike" cap="none">
                <a:solidFill>
                  <a:schemeClr val="accent5"/>
                </a:solidFill>
                <a:latin typeface="Trebuchet MS"/>
                <a:ea typeface="Trebuchet MS"/>
                <a:cs typeface="Trebuchet MS"/>
                <a:sym typeface="Trebuchet MS"/>
              </a:rPr>
              <a:t>Source: From Apache Arrow Home Page - https://arrow.apache.org/</a:t>
            </a:r>
            <a:endParaRPr/>
          </a:p>
        </p:txBody>
      </p:sp>
      <p:pic>
        <p:nvPicPr>
          <p:cNvPr id="669" name="Google Shape;669;p42"/>
          <p:cNvPicPr preferRelativeResize="0"/>
          <p:nvPr/>
        </p:nvPicPr>
        <p:blipFill rotWithShape="1">
          <a:blip r:embed="rId5" cstate="screen">
            <a:alphaModFix/>
            <a:extLst>
              <a:ext uri="{28A0092B-C50C-407E-A947-70E740481C1C}">
                <a14:useLocalDpi xmlns:a14="http://schemas.microsoft.com/office/drawing/2010/main"/>
              </a:ext>
            </a:extLst>
          </a:blip>
          <a:srcRect r="-4382"/>
          <a:stretch/>
        </p:blipFill>
        <p:spPr>
          <a:xfrm>
            <a:off x="9454822" y="2384533"/>
            <a:ext cx="7269073" cy="4059465"/>
          </a:xfrm>
          <a:prstGeom prst="rect">
            <a:avLst/>
          </a:prstGeom>
          <a:noFill/>
          <a:ln>
            <a:noFill/>
          </a:ln>
        </p:spPr>
      </p:pic>
      <p:sp>
        <p:nvSpPr>
          <p:cNvPr id="670" name="Google Shape;670;p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Learning from Apache Arrow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10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827" name="Google Shape;1827;p10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Performance at a Glance</a:t>
            </a:r>
            <a:endParaRPr/>
          </a:p>
        </p:txBody>
      </p:sp>
      <p:graphicFrame>
        <p:nvGraphicFramePr>
          <p:cNvPr id="1828" name="Google Shape;1828;p105"/>
          <p:cNvGraphicFramePr/>
          <p:nvPr/>
        </p:nvGraphicFramePr>
        <p:xfrm>
          <a:off x="1739209" y="3084107"/>
          <a:ext cx="14815950" cy="4797975"/>
        </p:xfrm>
        <a:graphic>
          <a:graphicData uri="http://schemas.openxmlformats.org/drawingml/2006/table">
            <a:tbl>
              <a:tblPr firstRow="1" bandRow="1">
                <a:noFill/>
                <a:tableStyleId>{1A0F9356-7B82-4037-A92A-BBC3AD3AEDFC}</a:tableStyleId>
              </a:tblPr>
              <a:tblGrid>
                <a:gridCol w="2761075">
                  <a:extLst>
                    <a:ext uri="{9D8B030D-6E8A-4147-A177-3AD203B41FA5}">
                      <a16:colId xmlns:a16="http://schemas.microsoft.com/office/drawing/2014/main" val="20000"/>
                    </a:ext>
                  </a:extLst>
                </a:gridCol>
                <a:gridCol w="3000450">
                  <a:extLst>
                    <a:ext uri="{9D8B030D-6E8A-4147-A177-3AD203B41FA5}">
                      <a16:colId xmlns:a16="http://schemas.microsoft.com/office/drawing/2014/main" val="20001"/>
                    </a:ext>
                  </a:extLst>
                </a:gridCol>
                <a:gridCol w="2584175">
                  <a:extLst>
                    <a:ext uri="{9D8B030D-6E8A-4147-A177-3AD203B41FA5}">
                      <a16:colId xmlns:a16="http://schemas.microsoft.com/office/drawing/2014/main" val="20002"/>
                    </a:ext>
                  </a:extLst>
                </a:gridCol>
                <a:gridCol w="3949150">
                  <a:extLst>
                    <a:ext uri="{9D8B030D-6E8A-4147-A177-3AD203B41FA5}">
                      <a16:colId xmlns:a16="http://schemas.microsoft.com/office/drawing/2014/main" val="20003"/>
                    </a:ext>
                  </a:extLst>
                </a:gridCol>
                <a:gridCol w="2521100">
                  <a:extLst>
                    <a:ext uri="{9D8B030D-6E8A-4147-A177-3AD203B41FA5}">
                      <a16:colId xmlns:a16="http://schemas.microsoft.com/office/drawing/2014/main" val="20004"/>
                    </a:ext>
                  </a:extLst>
                </a:gridCol>
              </a:tblGrid>
              <a:tr h="1010100">
                <a:tc>
                  <a:txBody>
                    <a:bodyPr/>
                    <a:lstStyle/>
                    <a:p>
                      <a:pPr marL="0" marR="0" lvl="0" indent="0" algn="l" rtl="0">
                        <a:spcBef>
                          <a:spcPts val="0"/>
                        </a:spcBef>
                        <a:spcAft>
                          <a:spcPts val="0"/>
                        </a:spcAft>
                        <a:buNone/>
                      </a:pPr>
                      <a:r>
                        <a:rPr lang="en-US" sz="2000" b="0">
                          <a:solidFill>
                            <a:schemeClr val="lt1"/>
                          </a:solidFill>
                        </a:rPr>
                        <a:t>cuSpatial Operation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Input Data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cuSpatial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Reference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Speedup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62625">
                <a:tc>
                  <a:txBody>
                    <a:bodyPr/>
                    <a:lstStyle/>
                    <a:p>
                      <a:pPr marL="0" marR="0" lvl="0" indent="0" algn="l" rtl="0">
                        <a:spcBef>
                          <a:spcPts val="0"/>
                        </a:spcBef>
                        <a:spcAft>
                          <a:spcPts val="0"/>
                        </a:spcAft>
                        <a:buNone/>
                      </a:pPr>
                      <a:r>
                        <a:rPr lang="en-US" sz="1800" b="1">
                          <a:solidFill>
                            <a:srgbClr val="868686"/>
                          </a:solidFill>
                        </a:rPr>
                        <a:t>Point-in-Polygon Test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vehicle point locations and 27 Region of Interests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1.11 ms (C++)</a:t>
                      </a:r>
                      <a:endParaRPr/>
                    </a:p>
                    <a:p>
                      <a:pPr marL="0" marR="0" lvl="0" indent="0" algn="l" rtl="0">
                        <a:spcBef>
                          <a:spcPts val="0"/>
                        </a:spcBef>
                        <a:spcAft>
                          <a:spcPts val="0"/>
                        </a:spcAft>
                        <a:buNone/>
                      </a:pPr>
                      <a:r>
                        <a:rPr lang="en-US" sz="1800">
                          <a:solidFill>
                            <a:srgbClr val="868686"/>
                          </a:solidFill>
                        </a:rPr>
                        <a:t>1.50 ms (Python)</a:t>
                      </a:r>
                      <a:endParaRPr/>
                    </a:p>
                    <a:p>
                      <a:pPr marL="0" marR="0" lvl="0" indent="0" algn="l" rtl="0">
                        <a:spcBef>
                          <a:spcPts val="0"/>
                        </a:spcBef>
                        <a:spcAft>
                          <a:spcPts val="0"/>
                        </a:spcAft>
                        <a:buNone/>
                      </a:pPr>
                      <a:r>
                        <a:rPr lang="en-US" sz="1800">
                          <a:solidFill>
                            <a:srgbClr val="868686"/>
                          </a:solidFill>
                        </a:rPr>
                        <a:t>[Nvidia Titan V]</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334 ms (C++, optimized serial)</a:t>
                      </a:r>
                      <a:endParaRPr/>
                    </a:p>
                    <a:p>
                      <a:pPr marL="0" marR="0" lvl="0" indent="0" algn="l" rtl="0">
                        <a:spcBef>
                          <a:spcPts val="0"/>
                        </a:spcBef>
                        <a:spcAft>
                          <a:spcPts val="0"/>
                        </a:spcAft>
                        <a:buNone/>
                      </a:pPr>
                      <a:r>
                        <a:rPr lang="en-US" sz="1800">
                          <a:solidFill>
                            <a:srgbClr val="868686"/>
                          </a:solidFill>
                        </a:rPr>
                        <a:t>130468.2 ms (python Shapely API, serial)</a:t>
                      </a:r>
                      <a:endParaRPr/>
                    </a:p>
                    <a:p>
                      <a:pPr marL="0" marR="0" lvl="0" indent="0" algn="l" rtl="0">
                        <a:spcBef>
                          <a:spcPts val="0"/>
                        </a:spcBef>
                        <a:spcAft>
                          <a:spcPts val="0"/>
                        </a:spcAft>
                        <a:buNone/>
                      </a:pPr>
                      <a:r>
                        <a:rPr lang="en-US" sz="1800">
                          <a:solidFill>
                            <a:srgbClr val="868686"/>
                          </a:solidFill>
                        </a:rPr>
                        <a:t>[Intel i7-7800X]</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301X (C++)</a:t>
                      </a:r>
                      <a:endParaRPr/>
                    </a:p>
                    <a:p>
                      <a:pPr marL="0" marR="0" lvl="0" indent="0" algn="l" rtl="0">
                        <a:spcBef>
                          <a:spcPts val="0"/>
                        </a:spcBef>
                        <a:spcAft>
                          <a:spcPts val="0"/>
                        </a:spcAft>
                        <a:buNone/>
                      </a:pPr>
                      <a:r>
                        <a:rPr lang="en-US" sz="1800">
                          <a:solidFill>
                            <a:srgbClr val="868686"/>
                          </a:solidFill>
                        </a:rPr>
                        <a:t>86,978X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1262625">
                <a:tc>
                  <a:txBody>
                    <a:bodyPr/>
                    <a:lstStyle/>
                    <a:p>
                      <a:pPr marL="0" marR="0" lvl="0" indent="0" algn="l" rtl="0">
                        <a:spcBef>
                          <a:spcPts val="0"/>
                        </a:spcBef>
                        <a:spcAft>
                          <a:spcPts val="0"/>
                        </a:spcAft>
                        <a:buNone/>
                      </a:pPr>
                      <a:r>
                        <a:rPr lang="en-US" sz="1800" b="1">
                          <a:solidFill>
                            <a:srgbClr val="868686"/>
                          </a:solidFill>
                        </a:rPr>
                        <a:t>Haversine Distance Computation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Monthly NYC taxi trip pickup and drop-off locations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7.61 ms (Python)</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416.9 ms (Numba)</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54.7X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1262625">
                <a:tc>
                  <a:txBody>
                    <a:bodyPr/>
                    <a:lstStyle/>
                    <a:p>
                      <a:pPr marL="0" marR="0" lvl="0" indent="0" algn="l" rtl="0">
                        <a:lnSpc>
                          <a:spcPct val="100000"/>
                        </a:lnSpc>
                        <a:spcBef>
                          <a:spcPts val="0"/>
                        </a:spcBef>
                        <a:spcAft>
                          <a:spcPts val="0"/>
                        </a:spcAft>
                        <a:buClr>
                          <a:srgbClr val="868686"/>
                        </a:buClr>
                        <a:buSzPts val="1800"/>
                        <a:buFont typeface="Trebuchet MS"/>
                        <a:buNone/>
                      </a:pPr>
                      <a:r>
                        <a:rPr lang="en-US" sz="1800" b="1">
                          <a:solidFill>
                            <a:srgbClr val="868686"/>
                          </a:solidFill>
                        </a:rPr>
                        <a:t>Hausdorff Distance Computation </a:t>
                      </a:r>
                      <a:br>
                        <a:rPr lang="en-US" sz="1800" b="1">
                          <a:solidFill>
                            <a:srgbClr val="868686"/>
                          </a:solidFill>
                        </a:rPr>
                      </a:br>
                      <a:r>
                        <a:rPr lang="en-US" sz="1800" b="1">
                          <a:solidFill>
                            <a:srgbClr val="868686"/>
                          </a:solidFill>
                        </a:rPr>
                        <a:t>(for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52,800 trajectories with 1.3+ million points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13.5s</a:t>
                      </a:r>
                      <a:endParaRPr/>
                    </a:p>
                    <a:p>
                      <a:pPr marL="0" marR="0" lvl="0" indent="0" algn="l" rtl="0">
                        <a:spcBef>
                          <a:spcPts val="0"/>
                        </a:spcBef>
                        <a:spcAft>
                          <a:spcPts val="0"/>
                        </a:spcAft>
                        <a:buNone/>
                      </a:pPr>
                      <a:r>
                        <a:rPr lang="en-US" sz="1800">
                          <a:solidFill>
                            <a:srgbClr val="868686"/>
                          </a:solidFill>
                        </a:rPr>
                        <a:t>[Quadro V100]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19227.5s (Python SciPy API, serial)</a:t>
                      </a:r>
                      <a:endParaRPr/>
                    </a:p>
                    <a:p>
                      <a:pPr marL="0" marR="0" lvl="0" indent="0" algn="l" rtl="0">
                        <a:spcBef>
                          <a:spcPts val="0"/>
                        </a:spcBef>
                        <a:spcAft>
                          <a:spcPts val="0"/>
                        </a:spcAft>
                        <a:buNone/>
                      </a:pPr>
                      <a:r>
                        <a:rPr lang="en-US" sz="1800">
                          <a:solidFill>
                            <a:srgbClr val="868686"/>
                          </a:solidFill>
                        </a:rPr>
                        <a:t>[Intel i7-6700K]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1,400X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10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107"/>
          <p:cNvSpPr txBox="1"/>
          <p:nvPr/>
        </p:nvSpPr>
        <p:spPr>
          <a:xfrm>
            <a:off x="211760" y="7619721"/>
            <a:ext cx="178644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Unlike other RAPIDS libraries, cuSignal is purely de</a:t>
            </a:r>
            <a:r>
              <a:rPr lang="en-US" sz="3000">
                <a:solidFill>
                  <a:srgbClr val="868686"/>
                </a:solidFill>
                <a:latin typeface="Trebuchet MS"/>
                <a:ea typeface="Trebuchet MS"/>
                <a:cs typeface="Trebuchet MS"/>
                <a:sym typeface="Trebuchet MS"/>
              </a:rPr>
              <a:t>veloped in</a:t>
            </a:r>
            <a:r>
              <a:rPr lang="en-US" sz="3000" b="0" i="0" u="none" strike="noStrike" cap="none">
                <a:solidFill>
                  <a:srgbClr val="868686"/>
                </a:solidFill>
                <a:latin typeface="Trebuchet MS"/>
                <a:ea typeface="Trebuchet MS"/>
                <a:cs typeface="Trebuchet MS"/>
                <a:sym typeface="Trebuchet MS"/>
              </a:rPr>
              <a:t> Python </a:t>
            </a:r>
            <a:endParaRPr sz="3000" b="0" i="0" u="none" strike="noStrike" cap="none">
              <a:solidFill>
                <a:srgbClr val="868686"/>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with custom CUDA Kernels written with Numba and CuPy (notice no Cython</a:t>
            </a:r>
            <a:r>
              <a:rPr lang="en-US" sz="3000">
                <a:solidFill>
                  <a:srgbClr val="868686"/>
                </a:solidFill>
                <a:latin typeface="Trebuchet MS"/>
                <a:ea typeface="Trebuchet MS"/>
                <a:cs typeface="Trebuchet MS"/>
                <a:sym typeface="Trebuchet MS"/>
              </a:rPr>
              <a:t> layer)</a:t>
            </a:r>
            <a:r>
              <a:rPr lang="en-US" sz="3000" b="0" i="0" u="none" strike="noStrike" cap="none">
                <a:solidFill>
                  <a:srgbClr val="868686"/>
                </a:solidFill>
                <a:latin typeface="Trebuchet MS"/>
                <a:ea typeface="Trebuchet MS"/>
                <a:cs typeface="Trebuchet MS"/>
                <a:sym typeface="Trebuchet MS"/>
              </a:rPr>
              <a:t>.</a:t>
            </a:r>
            <a:endParaRPr sz="2300">
              <a:solidFill>
                <a:srgbClr val="868686"/>
              </a:solidFill>
            </a:endParaRPr>
          </a:p>
        </p:txBody>
      </p:sp>
      <p:sp>
        <p:nvSpPr>
          <p:cNvPr id="1839" name="Google Shape;1839;p107"/>
          <p:cNvSpPr/>
          <p:nvPr/>
        </p:nvSpPr>
        <p:spPr>
          <a:xfrm>
            <a:off x="3375499" y="3434042"/>
            <a:ext cx="10790400" cy="860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840" name="Google Shape;1840;p107"/>
          <p:cNvSpPr/>
          <p:nvPr/>
        </p:nvSpPr>
        <p:spPr>
          <a:xfrm>
            <a:off x="8843834" y="4423715"/>
            <a:ext cx="5321804" cy="1264262"/>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sz="3000" b="0" i="0" u="none" strike="noStrike" cap="none">
              <a:solidFill>
                <a:srgbClr val="000000"/>
              </a:solidFill>
              <a:latin typeface="Arial"/>
              <a:ea typeface="Arial"/>
              <a:cs typeface="Arial"/>
              <a:sym typeface="Arial"/>
            </a:endParaRPr>
          </a:p>
        </p:txBody>
      </p:sp>
      <p:sp>
        <p:nvSpPr>
          <p:cNvPr id="1841" name="Google Shape;1841;p107"/>
          <p:cNvSpPr/>
          <p:nvPr/>
        </p:nvSpPr>
        <p:spPr>
          <a:xfrm>
            <a:off x="3375394" y="5816961"/>
            <a:ext cx="10798855" cy="1264262"/>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2300" b="0" i="0" u="none" strike="noStrike" cap="none">
              <a:solidFill>
                <a:srgbClr val="000000"/>
              </a:solidFill>
              <a:latin typeface="Arial"/>
              <a:ea typeface="Arial"/>
              <a:cs typeface="Arial"/>
              <a:sym typeface="Arial"/>
            </a:endParaRPr>
          </a:p>
        </p:txBody>
      </p:sp>
      <p:sp>
        <p:nvSpPr>
          <p:cNvPr id="1842" name="Google Shape;1842;p107"/>
          <p:cNvSpPr/>
          <p:nvPr/>
        </p:nvSpPr>
        <p:spPr>
          <a:xfrm>
            <a:off x="3375500" y="4423583"/>
            <a:ext cx="5310600" cy="1277100"/>
          </a:xfrm>
          <a:prstGeom prst="rect">
            <a:avLst/>
          </a:prstGeom>
          <a:solidFill>
            <a:srgbClr val="AA66FF"/>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843" name="Google Shape;1843;p10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pic>
        <p:nvPicPr>
          <p:cNvPr id="1849" name="Google Shape;1849;p108" descr="Voice"/>
          <p:cNvPicPr preferRelativeResize="0"/>
          <p:nvPr/>
        </p:nvPicPr>
        <p:blipFill rotWithShape="1">
          <a:blip r:embed="rId3">
            <a:alphaModFix/>
          </a:blip>
          <a:srcRect/>
          <a:stretch/>
        </p:blipFill>
        <p:spPr>
          <a:xfrm>
            <a:off x="1626742" y="2471290"/>
            <a:ext cx="4966154" cy="4966154"/>
          </a:xfrm>
          <a:prstGeom prst="rect">
            <a:avLst/>
          </a:prstGeom>
          <a:noFill/>
          <a:ln>
            <a:noFill/>
          </a:ln>
        </p:spPr>
      </p:pic>
      <p:sp>
        <p:nvSpPr>
          <p:cNvPr id="1850" name="Google Shape;1850;p108"/>
          <p:cNvSpPr/>
          <p:nvPr/>
        </p:nvSpPr>
        <p:spPr>
          <a:xfrm>
            <a:off x="6740080" y="3175910"/>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100"/>
              <a:buFont typeface="Trebuchet MS"/>
              <a:buNone/>
            </a:pPr>
            <a:r>
              <a:rPr lang="en-US" sz="2000" b="0" i="0" u="none" strike="noStrike" cap="none">
                <a:solidFill>
                  <a:srgbClr val="FFFFFF"/>
                </a:solidFill>
                <a:latin typeface="Trebuchet MS"/>
                <a:ea typeface="Trebuchet MS"/>
                <a:cs typeface="Trebuchet MS"/>
                <a:sym typeface="Trebuchet MS"/>
              </a:rPr>
              <a:t>Convolution</a:t>
            </a:r>
            <a:endParaRPr sz="2000" b="0" i="0" u="none" strike="noStrike" cap="none">
              <a:solidFill>
                <a:srgbClr val="000000"/>
              </a:solidFill>
              <a:latin typeface="Arial"/>
              <a:ea typeface="Arial"/>
              <a:cs typeface="Arial"/>
              <a:sym typeface="Arial"/>
            </a:endParaRPr>
          </a:p>
        </p:txBody>
      </p:sp>
      <p:sp>
        <p:nvSpPr>
          <p:cNvPr id="1851" name="Google Shape;1851;p108"/>
          <p:cNvSpPr/>
          <p:nvPr/>
        </p:nvSpPr>
        <p:spPr>
          <a:xfrm>
            <a:off x="6740080" y="4472038"/>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Filtering and Filter Design</a:t>
            </a:r>
            <a:endParaRPr sz="2000" b="0" i="0" u="none" strike="noStrike" cap="none">
              <a:solidFill>
                <a:srgbClr val="000000"/>
              </a:solidFill>
              <a:latin typeface="Arial"/>
              <a:ea typeface="Arial"/>
              <a:cs typeface="Arial"/>
              <a:sym typeface="Arial"/>
            </a:endParaRPr>
          </a:p>
        </p:txBody>
      </p:sp>
      <p:sp>
        <p:nvSpPr>
          <p:cNvPr id="1852" name="Google Shape;1852;p108"/>
          <p:cNvSpPr/>
          <p:nvPr/>
        </p:nvSpPr>
        <p:spPr>
          <a:xfrm>
            <a:off x="6740080" y="5768167"/>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Waveform Generation</a:t>
            </a:r>
            <a:endParaRPr sz="2000" b="0" i="0" u="none" strike="noStrike" cap="none">
              <a:solidFill>
                <a:srgbClr val="000000"/>
              </a:solidFill>
              <a:latin typeface="Arial"/>
              <a:ea typeface="Arial"/>
              <a:cs typeface="Arial"/>
              <a:sym typeface="Arial"/>
            </a:endParaRPr>
          </a:p>
        </p:txBody>
      </p:sp>
      <p:sp>
        <p:nvSpPr>
          <p:cNvPr id="1853" name="Google Shape;1853;p108"/>
          <p:cNvSpPr/>
          <p:nvPr/>
        </p:nvSpPr>
        <p:spPr>
          <a:xfrm>
            <a:off x="6740080" y="6937295"/>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en-US" sz="2000" b="0" i="0" u="none" strike="noStrike" cap="none">
                <a:solidFill>
                  <a:srgbClr val="FFFFFF"/>
                </a:solidFill>
                <a:latin typeface="Trebuchet MS"/>
                <a:ea typeface="Trebuchet MS"/>
                <a:cs typeface="Trebuchet MS"/>
                <a:sym typeface="Trebuchet MS"/>
              </a:rPr>
              <a:t>Window Functions</a:t>
            </a:r>
            <a:endParaRPr sz="2000" b="0" i="0" u="none" strike="noStrike" cap="none">
              <a:solidFill>
                <a:srgbClr val="000000"/>
              </a:solidFill>
              <a:latin typeface="Arial"/>
              <a:ea typeface="Arial"/>
              <a:cs typeface="Arial"/>
              <a:sym typeface="Arial"/>
            </a:endParaRPr>
          </a:p>
        </p:txBody>
      </p:sp>
      <p:sp>
        <p:nvSpPr>
          <p:cNvPr id="1854" name="Google Shape;1854;p108"/>
          <p:cNvSpPr/>
          <p:nvPr/>
        </p:nvSpPr>
        <p:spPr>
          <a:xfrm>
            <a:off x="6740080" y="8233423"/>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Spectral Analysis</a:t>
            </a:r>
            <a:endParaRPr sz="2000" b="0" i="0" u="none" strike="noStrike" cap="none">
              <a:solidFill>
                <a:srgbClr val="000000"/>
              </a:solidFill>
              <a:latin typeface="Arial"/>
              <a:ea typeface="Arial"/>
              <a:cs typeface="Arial"/>
              <a:sym typeface="Arial"/>
            </a:endParaRPr>
          </a:p>
        </p:txBody>
      </p:sp>
      <p:sp>
        <p:nvSpPr>
          <p:cNvPr id="1855" name="Google Shape;1855;p108"/>
          <p:cNvSpPr txBox="1"/>
          <p:nvPr/>
        </p:nvSpPr>
        <p:spPr>
          <a:xfrm>
            <a:off x="12683906" y="3023060"/>
            <a:ext cx="4083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FFT Convolve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 2D</a:t>
            </a:r>
            <a:endParaRPr sz="2300" b="0" i="0" u="none" strike="noStrike" cap="none">
              <a:solidFill>
                <a:srgbClr val="000000"/>
              </a:solidFill>
              <a:latin typeface="Arial"/>
              <a:ea typeface="Arial"/>
              <a:cs typeface="Arial"/>
              <a:sym typeface="Arial"/>
            </a:endParaRPr>
          </a:p>
        </p:txBody>
      </p:sp>
      <p:sp>
        <p:nvSpPr>
          <p:cNvPr id="1856" name="Google Shape;1856;p108"/>
          <p:cNvSpPr txBox="1"/>
          <p:nvPr/>
        </p:nvSpPr>
        <p:spPr>
          <a:xfrm>
            <a:off x="12683792" y="4189917"/>
            <a:ext cx="53865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Resampling – Polyphase, Upfirdn, Resample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Hilbert/Hilbert 2D</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Wiener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Firwin</a:t>
            </a:r>
            <a:endParaRPr sz="2000" b="0" i="0" u="none" strike="noStrike" cap="none">
              <a:solidFill>
                <a:srgbClr val="000000"/>
              </a:solidFill>
              <a:latin typeface="Trebuchet MS"/>
              <a:ea typeface="Trebuchet MS"/>
              <a:cs typeface="Trebuchet MS"/>
              <a:sym typeface="Trebuchet MS"/>
            </a:endParaRPr>
          </a:p>
        </p:txBody>
      </p:sp>
      <p:sp>
        <p:nvSpPr>
          <p:cNvPr id="1857" name="Google Shape;1857;p108"/>
          <p:cNvSpPr txBox="1"/>
          <p:nvPr/>
        </p:nvSpPr>
        <p:spPr>
          <a:xfrm>
            <a:off x="12683781" y="5636169"/>
            <a:ext cx="3300000" cy="984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Chirp</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Square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Gaussian Pulse</a:t>
            </a:r>
            <a:endParaRPr sz="2300" b="0" i="0" u="none" strike="noStrike" cap="none">
              <a:solidFill>
                <a:srgbClr val="000000"/>
              </a:solidFill>
              <a:latin typeface="Arial"/>
              <a:ea typeface="Arial"/>
              <a:cs typeface="Arial"/>
              <a:sym typeface="Arial"/>
            </a:endParaRPr>
          </a:p>
        </p:txBody>
      </p:sp>
      <p:sp>
        <p:nvSpPr>
          <p:cNvPr id="1858" name="Google Shape;1858;p108"/>
          <p:cNvSpPr txBox="1"/>
          <p:nvPr/>
        </p:nvSpPr>
        <p:spPr>
          <a:xfrm>
            <a:off x="12683781" y="6666837"/>
            <a:ext cx="4272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Kaiser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Blackman</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Hamming</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Hanning</a:t>
            </a:r>
            <a:endParaRPr sz="2300" b="0" i="0" u="none" strike="noStrike" cap="none">
              <a:solidFill>
                <a:srgbClr val="000000"/>
              </a:solidFill>
              <a:latin typeface="Arial"/>
              <a:ea typeface="Arial"/>
              <a:cs typeface="Arial"/>
              <a:sym typeface="Arial"/>
            </a:endParaRPr>
          </a:p>
        </p:txBody>
      </p:sp>
      <p:sp>
        <p:nvSpPr>
          <p:cNvPr id="1859" name="Google Shape;1859;p108"/>
          <p:cNvSpPr txBox="1"/>
          <p:nvPr/>
        </p:nvSpPr>
        <p:spPr>
          <a:xfrm>
            <a:off x="12771885" y="8228445"/>
            <a:ext cx="3123900" cy="708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Periodogram</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Welch</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Spectrogram</a:t>
            </a:r>
            <a:endParaRPr sz="2300"/>
          </a:p>
        </p:txBody>
      </p:sp>
      <p:sp>
        <p:nvSpPr>
          <p:cNvPr id="1860" name="Google Shape;1860;p108"/>
          <p:cNvSpPr/>
          <p:nvPr/>
        </p:nvSpPr>
        <p:spPr>
          <a:xfrm>
            <a:off x="1772317" y="6937423"/>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Wavelets</a:t>
            </a:r>
            <a:endParaRPr sz="2000" b="0" i="0" u="none" strike="noStrike" cap="none">
              <a:solidFill>
                <a:srgbClr val="000000"/>
              </a:solidFill>
              <a:latin typeface="Arial"/>
              <a:ea typeface="Arial"/>
              <a:cs typeface="Arial"/>
              <a:sym typeface="Arial"/>
            </a:endParaRPr>
          </a:p>
        </p:txBody>
      </p:sp>
      <p:sp>
        <p:nvSpPr>
          <p:cNvPr id="1861" name="Google Shape;1861;p108"/>
          <p:cNvSpPr txBox="1"/>
          <p:nvPr/>
        </p:nvSpPr>
        <p:spPr>
          <a:xfrm>
            <a:off x="2762340" y="9001145"/>
            <a:ext cx="2253000" cy="477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300"/>
              <a:buFont typeface="Trebuchet MS"/>
              <a:buNone/>
            </a:pPr>
            <a:r>
              <a:rPr lang="en-US" sz="2300" b="0" i="0" u="none" strike="noStrike" cap="none">
                <a:solidFill>
                  <a:srgbClr val="000000"/>
                </a:solidFill>
                <a:latin typeface="Trebuchet MS"/>
                <a:ea typeface="Trebuchet MS"/>
                <a:cs typeface="Trebuchet MS"/>
                <a:sym typeface="Trebuchet MS"/>
              </a:rPr>
              <a:t>More to come!</a:t>
            </a:r>
            <a:endParaRPr sz="3000" b="0" i="0" u="none" strike="noStrike" cap="none">
              <a:solidFill>
                <a:srgbClr val="FFFFFF"/>
              </a:solidFill>
              <a:latin typeface="Trebuchet MS"/>
              <a:ea typeface="Trebuchet MS"/>
              <a:cs typeface="Trebuchet MS"/>
              <a:sym typeface="Trebuchet MS"/>
            </a:endParaRPr>
          </a:p>
        </p:txBody>
      </p:sp>
      <p:sp>
        <p:nvSpPr>
          <p:cNvPr id="1862" name="Google Shape;1862;p108"/>
          <p:cNvSpPr/>
          <p:nvPr/>
        </p:nvSpPr>
        <p:spPr>
          <a:xfrm>
            <a:off x="1772317" y="8222008"/>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700"/>
              <a:buFont typeface="Trebuchet MS"/>
              <a:buNone/>
            </a:pPr>
            <a:r>
              <a:rPr lang="en-US" sz="2000" b="0" i="0" u="none" strike="noStrike" cap="none">
                <a:solidFill>
                  <a:srgbClr val="FFFFFF"/>
                </a:solidFill>
                <a:latin typeface="Trebuchet MS"/>
                <a:ea typeface="Trebuchet MS"/>
                <a:cs typeface="Trebuchet MS"/>
                <a:sym typeface="Trebuchet MS"/>
              </a:rPr>
              <a:t>Peak Finding</a:t>
            </a:r>
            <a:endParaRPr sz="2000" b="0" i="0" u="none" strike="noStrike" cap="none">
              <a:solidFill>
                <a:srgbClr val="000000"/>
              </a:solidFill>
              <a:latin typeface="Arial"/>
              <a:ea typeface="Arial"/>
              <a:cs typeface="Arial"/>
              <a:sym typeface="Arial"/>
            </a:endParaRPr>
          </a:p>
        </p:txBody>
      </p:sp>
      <p:sp>
        <p:nvSpPr>
          <p:cNvPr id="1863" name="Google Shape;1863;p10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 Selected Algorithms</a:t>
            </a:r>
            <a:endParaRPr/>
          </a:p>
        </p:txBody>
      </p:sp>
      <p:sp>
        <p:nvSpPr>
          <p:cNvPr id="1864" name="Google Shape;1864;p10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300"/>
              <a:buFont typeface="Trebuchet MS"/>
              <a:buNone/>
            </a:pPr>
            <a:r>
              <a:rPr lang="en-US"/>
              <a:t>GPU-accelerated SciPy 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graphicFrame>
        <p:nvGraphicFramePr>
          <p:cNvPr id="1869" name="Google Shape;1869;p109"/>
          <p:cNvGraphicFramePr/>
          <p:nvPr/>
        </p:nvGraphicFramePr>
        <p:xfrm>
          <a:off x="1387927" y="3084107"/>
          <a:ext cx="15512200" cy="5429000"/>
        </p:xfrm>
        <a:graphic>
          <a:graphicData uri="http://schemas.openxmlformats.org/drawingml/2006/table">
            <a:tbl>
              <a:tblPr firstRow="1" bandRow="1">
                <a:noFill/>
                <a:tableStyleId>{1A0F9356-7B82-4037-A92A-BBC3AD3AEDFC}</a:tableStyleId>
              </a:tblPr>
              <a:tblGrid>
                <a:gridCol w="3878050">
                  <a:extLst>
                    <a:ext uri="{9D8B030D-6E8A-4147-A177-3AD203B41FA5}">
                      <a16:colId xmlns:a16="http://schemas.microsoft.com/office/drawing/2014/main" val="20000"/>
                    </a:ext>
                  </a:extLst>
                </a:gridCol>
                <a:gridCol w="3878050">
                  <a:extLst>
                    <a:ext uri="{9D8B030D-6E8A-4147-A177-3AD203B41FA5}">
                      <a16:colId xmlns:a16="http://schemas.microsoft.com/office/drawing/2014/main" val="20001"/>
                    </a:ext>
                  </a:extLst>
                </a:gridCol>
                <a:gridCol w="3878050">
                  <a:extLst>
                    <a:ext uri="{9D8B030D-6E8A-4147-A177-3AD203B41FA5}">
                      <a16:colId xmlns:a16="http://schemas.microsoft.com/office/drawing/2014/main" val="20002"/>
                    </a:ext>
                  </a:extLst>
                </a:gridCol>
                <a:gridCol w="3878050">
                  <a:extLst>
                    <a:ext uri="{9D8B030D-6E8A-4147-A177-3AD203B41FA5}">
                      <a16:colId xmlns:a16="http://schemas.microsoft.com/office/drawing/2014/main" val="20003"/>
                    </a:ext>
                  </a:extLst>
                </a:gridCol>
              </a:tblGrid>
              <a:tr h="678625">
                <a:tc>
                  <a:txBody>
                    <a:bodyPr/>
                    <a:lstStyle/>
                    <a:p>
                      <a:pPr marL="228600" marR="0" lvl="0" indent="0" algn="l" rtl="0">
                        <a:lnSpc>
                          <a:spcPct val="100000"/>
                        </a:lnSpc>
                        <a:spcBef>
                          <a:spcPts val="0"/>
                        </a:spcBef>
                        <a:spcAft>
                          <a:spcPts val="0"/>
                        </a:spcAft>
                        <a:buNone/>
                      </a:pPr>
                      <a:r>
                        <a:rPr lang="en-US" sz="2000" b="1" u="none" strike="noStrike" cap="none">
                          <a:solidFill>
                            <a:srgbClr val="FFFFFF"/>
                          </a:solidFill>
                        </a:rPr>
                        <a:t>Method</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Scipy 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cuSignal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Speedup (xN)</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fftconvolve</a:t>
                      </a:r>
                      <a:endParaRPr sz="2000" b="1" u="none" strike="noStrike" cap="none">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27300</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85.1</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320.8</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correlate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4020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47.4</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84.8</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14700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resample_poly</a:t>
                      </a:r>
                      <a:endParaRPr sz="2000" b="1" u="none" strike="noStrike" cap="none">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2360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8.29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284.6</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welch</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4870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45.5</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107.0</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spectrogram</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2520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23.3</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108.1</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convolve2d</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8410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9.92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847.7</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870" name="Google Shape;1870;p109"/>
          <p:cNvSpPr txBox="1"/>
          <p:nvPr/>
        </p:nvSpPr>
        <p:spPr>
          <a:xfrm>
            <a:off x="1643015" y="8773263"/>
            <a:ext cx="150021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300" b="0" i="0" u="none" strike="noStrike" cap="none">
                <a:solidFill>
                  <a:srgbClr val="868686"/>
                </a:solidFill>
                <a:latin typeface="Trebuchet MS"/>
                <a:ea typeface="Trebuchet MS"/>
                <a:cs typeface="Trebuchet MS"/>
                <a:sym typeface="Trebuchet MS"/>
              </a:rPr>
              <a:t>Learn more about cuSignal functionality and performance by browsing the </a:t>
            </a:r>
            <a:r>
              <a:rPr lang="en-US" sz="2300" b="0" i="0" u="sng" strike="noStrike" cap="none">
                <a:solidFill>
                  <a:srgbClr val="868686"/>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notebooks</a:t>
            </a:r>
            <a:endParaRPr sz="2300" b="0" i="0" u="none" strike="noStrike" cap="none">
              <a:solidFill>
                <a:srgbClr val="868686"/>
              </a:solidFill>
              <a:latin typeface="Trebuchet MS"/>
              <a:ea typeface="Trebuchet MS"/>
              <a:cs typeface="Trebuchet MS"/>
              <a:sym typeface="Trebuchet MS"/>
            </a:endParaRPr>
          </a:p>
        </p:txBody>
      </p:sp>
      <p:sp>
        <p:nvSpPr>
          <p:cNvPr id="1871" name="Google Shape;1871;p10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Speed of Light Performance – V100</a:t>
            </a:r>
            <a:endParaRPr/>
          </a:p>
        </p:txBody>
      </p:sp>
      <p:sp>
        <p:nvSpPr>
          <p:cNvPr id="1872" name="Google Shape;1872;p10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762000" lvl="0" indent="-381000" algn="ctr" rtl="0">
              <a:spcBef>
                <a:spcPts val="1500"/>
              </a:spcBef>
              <a:spcAft>
                <a:spcPts val="0"/>
              </a:spcAft>
              <a:buSzPts val="3300"/>
              <a:buFont typeface="Trebuchet MS"/>
              <a:buNone/>
            </a:pPr>
            <a:r>
              <a:rPr lang="en-US" sz="2700" i="1"/>
              <a:t>timeit</a:t>
            </a:r>
            <a:r>
              <a:rPr lang="en-US" sz="2700"/>
              <a:t> (7 runs) rather than </a:t>
            </a:r>
            <a:r>
              <a:rPr lang="en-US" sz="2700" i="1"/>
              <a:t>time</a:t>
            </a:r>
            <a:r>
              <a:rPr lang="en-US" sz="2700"/>
              <a:t>. Benchmarked with ~1e8 sample signals on a DGX Station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10"/>
          <p:cNvSpPr txBox="1"/>
          <p:nvPr/>
        </p:nvSpPr>
        <p:spPr>
          <a:xfrm>
            <a:off x="830580"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rgbClr val="4C4C4C"/>
                </a:solidFill>
                <a:latin typeface="Trebuchet MS"/>
                <a:ea typeface="Trebuchet MS"/>
                <a:cs typeface="Trebuchet MS"/>
                <a:sym typeface="Trebuchet MS"/>
              </a:rPr>
              <a:t>Seamless Data Handoff from cuSignal to PyTorch &gt;=1.4</a:t>
            </a:r>
            <a:endParaRPr sz="2300"/>
          </a:p>
        </p:txBody>
      </p:sp>
      <p:sp>
        <p:nvSpPr>
          <p:cNvPr id="1878" name="Google Shape;1878;p110"/>
          <p:cNvSpPr txBox="1"/>
          <p:nvPr/>
        </p:nvSpPr>
        <p:spPr>
          <a:xfrm>
            <a:off x="830582"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Leveraging the </a:t>
            </a:r>
            <a:r>
              <a:rPr lang="en-US" sz="2000" b="0" i="1" u="none" strike="noStrike" cap="none">
                <a:solidFill>
                  <a:schemeClr val="lt2"/>
                </a:solidFill>
                <a:latin typeface="Trebuchet MS"/>
                <a:ea typeface="Trebuchet MS"/>
                <a:cs typeface="Trebuchet MS"/>
                <a:sym typeface="Trebuchet MS"/>
              </a:rPr>
              <a:t>__cuda_array_interface__</a:t>
            </a:r>
            <a:r>
              <a:rPr lang="en-US" sz="2000" b="0" i="0" u="none" strike="noStrike" cap="none">
                <a:solidFill>
                  <a:schemeClr val="lt2"/>
                </a:solidFill>
                <a:latin typeface="Trebuchet MS"/>
                <a:ea typeface="Trebuchet MS"/>
                <a:cs typeface="Trebuchet MS"/>
                <a:sym typeface="Trebuchet MS"/>
              </a:rPr>
              <a:t> for Speed of Light End-to-End Performance</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879" name="Google Shape;1879;p11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2958" y="4592208"/>
            <a:ext cx="7392875" cy="4620125"/>
          </a:xfrm>
          <a:prstGeom prst="rect">
            <a:avLst/>
          </a:prstGeom>
          <a:noFill/>
          <a:ln>
            <a:noFill/>
          </a:ln>
        </p:spPr>
      </p:pic>
      <p:sp>
        <p:nvSpPr>
          <p:cNvPr id="1880" name="Google Shape;1880;p110"/>
          <p:cNvSpPr txBox="1"/>
          <p:nvPr/>
        </p:nvSpPr>
        <p:spPr>
          <a:xfrm>
            <a:off x="9662092"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chemeClr val="dk2"/>
                </a:solidFill>
                <a:latin typeface="Trebuchet MS"/>
                <a:ea typeface="Trebuchet MS"/>
                <a:cs typeface="Trebuchet MS"/>
                <a:sym typeface="Trebuchet MS"/>
              </a:rPr>
              <a:t>Enabling Online Signal Processing with Zero-Copy Memory</a:t>
            </a:r>
            <a:endParaRPr sz="2300"/>
          </a:p>
        </p:txBody>
      </p:sp>
      <p:sp>
        <p:nvSpPr>
          <p:cNvPr id="1881" name="Google Shape;1881;p110"/>
          <p:cNvSpPr txBox="1"/>
          <p:nvPr/>
        </p:nvSpPr>
        <p:spPr>
          <a:xfrm>
            <a:off x="9662093"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CPU &lt;-&gt; GPU Direct Memory Access with Numba’s Mapped Array</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882" name="Google Shape;1882;p110"/>
          <p:cNvPicPr preferRelativeResize="0"/>
          <p:nvPr/>
        </p:nvPicPr>
        <p:blipFill rotWithShape="1">
          <a:blip r:embed="rId4">
            <a:alphaModFix/>
          </a:blip>
          <a:srcRect/>
          <a:stretch/>
        </p:blipFill>
        <p:spPr>
          <a:xfrm>
            <a:off x="10635583" y="4137563"/>
            <a:ext cx="5778708" cy="5529418"/>
          </a:xfrm>
          <a:prstGeom prst="rect">
            <a:avLst/>
          </a:prstGeom>
          <a:noFill/>
          <a:ln>
            <a:noFill/>
          </a:ln>
        </p:spPr>
      </p:pic>
      <p:sp>
        <p:nvSpPr>
          <p:cNvPr id="1883" name="Google Shape;1883;p11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Efficient Memory Handling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11"/>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Cyber Log Accelerators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Google Shape;1894;p11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CLX</a:t>
            </a:r>
            <a:endParaRPr/>
          </a:p>
        </p:txBody>
      </p:sp>
      <p:sp>
        <p:nvSpPr>
          <p:cNvPr id="1895" name="Google Shape;1895;p112"/>
          <p:cNvSpPr txBox="1">
            <a:spLocks noGrp="1"/>
          </p:cNvSpPr>
          <p:nvPr>
            <p:ph type="body" idx="1"/>
          </p:nvPr>
        </p:nvSpPr>
        <p:spPr>
          <a:xfrm>
            <a:off x="861250" y="3505059"/>
            <a:ext cx="7961100" cy="6198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Built using RAPIDS and GPU-accelerated platforms</a:t>
            </a:r>
            <a:br>
              <a:rPr lang="en-US"/>
            </a:br>
            <a:endParaRPr/>
          </a:p>
          <a:p>
            <a:pPr marL="457200" lvl="0" indent="-381000" algn="l" rtl="0">
              <a:lnSpc>
                <a:spcPct val="90000"/>
              </a:lnSpc>
              <a:spcBef>
                <a:spcPts val="0"/>
              </a:spcBef>
              <a:spcAft>
                <a:spcPts val="0"/>
              </a:spcAft>
              <a:buSzPts val="2400"/>
              <a:buChar char="▸"/>
            </a:pPr>
            <a:r>
              <a:rPr lang="en-US"/>
              <a:t>Targeted towards Senior SOC (Security Operations Center) Analysts, InfoSec Data Scientists, Threat Hunters, and Forensic Investigators</a:t>
            </a:r>
            <a:br>
              <a:rPr lang="en-US"/>
            </a:br>
            <a:endParaRPr/>
          </a:p>
          <a:p>
            <a:pPr marL="457200" lvl="0" indent="-381000" algn="l" rtl="0">
              <a:lnSpc>
                <a:spcPct val="90000"/>
              </a:lnSpc>
              <a:spcBef>
                <a:spcPts val="0"/>
              </a:spcBef>
              <a:spcAft>
                <a:spcPts val="0"/>
              </a:spcAft>
              <a:buSzPts val="2400"/>
              <a:buChar char="▸"/>
            </a:pPr>
            <a:r>
              <a:rPr lang="en-US" b="1"/>
              <a:t>Notebooks</a:t>
            </a:r>
            <a:r>
              <a:rPr lang="en-US"/>
              <a:t> geared towards info sec and cybersecurity data scientists and data engineer</a:t>
            </a:r>
            <a:br>
              <a:rPr lang="en-US"/>
            </a:br>
            <a:endParaRPr/>
          </a:p>
          <a:p>
            <a:pPr marL="457200" lvl="0" indent="-381000" algn="l" rtl="0">
              <a:lnSpc>
                <a:spcPct val="90000"/>
              </a:lnSpc>
              <a:spcBef>
                <a:spcPts val="0"/>
              </a:spcBef>
              <a:spcAft>
                <a:spcPts val="0"/>
              </a:spcAft>
              <a:buSzPts val="2400"/>
              <a:buChar char="▸"/>
            </a:pPr>
            <a:r>
              <a:rPr lang="en-US" b="1"/>
              <a:t>SIEM integrations </a:t>
            </a:r>
            <a:r>
              <a:rPr lang="en-US"/>
              <a:t>that enable easy data import/export and data access</a:t>
            </a:r>
            <a:br>
              <a:rPr lang="en-US"/>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Workflow and I/O </a:t>
            </a:r>
            <a:r>
              <a:rPr lang="en-US" b="1">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Cyber-specific </a:t>
            </a:r>
            <a:r>
              <a:rPr lang="en-US" b="1"/>
              <a:t>primitives</a:t>
            </a:r>
            <a:r>
              <a:rPr lang="en-US"/>
              <a:t> that provide accelerated functions across cyber data types</a:t>
            </a:r>
            <a:endParaRPr/>
          </a:p>
        </p:txBody>
      </p:sp>
      <p:sp>
        <p:nvSpPr>
          <p:cNvPr id="1896" name="Google Shape;1896;p11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Cyber Log Accelerators</a:t>
            </a:r>
            <a:endParaRPr/>
          </a:p>
        </p:txBody>
      </p:sp>
      <p:sp>
        <p:nvSpPr>
          <p:cNvPr id="1897" name="Google Shape;1897;p112"/>
          <p:cNvSpPr/>
          <p:nvPr/>
        </p:nvSpPr>
        <p:spPr>
          <a:xfrm>
            <a:off x="9151305" y="4465139"/>
            <a:ext cx="2342047" cy="3153563"/>
          </a:xfrm>
          <a:prstGeom prst="rect">
            <a:avLst/>
          </a:prstGeom>
          <a:solidFill>
            <a:srgbClr val="86868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333">
              <a:solidFill>
                <a:srgbClr val="4A4A4A"/>
              </a:solidFill>
              <a:latin typeface="Arial"/>
              <a:ea typeface="Arial"/>
              <a:cs typeface="Arial"/>
              <a:sym typeface="Arial"/>
            </a:endParaRPr>
          </a:p>
        </p:txBody>
      </p:sp>
      <p:sp>
        <p:nvSpPr>
          <p:cNvPr id="1898" name="Google Shape;1898;p112"/>
          <p:cNvSpPr/>
          <p:nvPr/>
        </p:nvSpPr>
        <p:spPr>
          <a:xfrm>
            <a:off x="12122319" y="4465141"/>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99" name="Google Shape;1899;p112"/>
          <p:cNvSpPr/>
          <p:nvPr/>
        </p:nvSpPr>
        <p:spPr>
          <a:xfrm>
            <a:off x="12122319" y="508108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900" name="Google Shape;1900;p112"/>
          <p:cNvSpPr/>
          <p:nvPr/>
        </p:nvSpPr>
        <p:spPr>
          <a:xfrm>
            <a:off x="12122319" y="568326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901" name="Google Shape;1901;p112"/>
          <p:cNvSpPr/>
          <p:nvPr/>
        </p:nvSpPr>
        <p:spPr>
          <a:xfrm>
            <a:off x="12122319"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902" name="Google Shape;1902;p112"/>
          <p:cNvSpPr/>
          <p:nvPr/>
        </p:nvSpPr>
        <p:spPr>
          <a:xfrm>
            <a:off x="15730307"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903" name="Google Shape;1903;p112"/>
          <p:cNvSpPr/>
          <p:nvPr/>
        </p:nvSpPr>
        <p:spPr>
          <a:xfrm>
            <a:off x="13926312"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904" name="Google Shape;1904;p112"/>
          <p:cNvGrpSpPr/>
          <p:nvPr/>
        </p:nvGrpSpPr>
        <p:grpSpPr>
          <a:xfrm>
            <a:off x="11555266" y="4734605"/>
            <a:ext cx="519510" cy="2225001"/>
            <a:chOff x="6924056" y="2840705"/>
            <a:chExt cx="311700" cy="1334974"/>
          </a:xfrm>
        </p:grpSpPr>
        <p:cxnSp>
          <p:nvCxnSpPr>
            <p:cNvPr id="1905" name="Google Shape;1905;p112"/>
            <p:cNvCxnSpPr/>
            <p:nvPr/>
          </p:nvCxnSpPr>
          <p:spPr>
            <a:xfrm>
              <a:off x="6924056" y="2840705"/>
              <a:ext cx="311700" cy="0"/>
            </a:xfrm>
            <a:prstGeom prst="straightConnector1">
              <a:avLst/>
            </a:prstGeom>
            <a:noFill/>
            <a:ln w="28575" cap="flat" cmpd="sng">
              <a:solidFill>
                <a:srgbClr val="B3B3B3"/>
              </a:solidFill>
              <a:prstDash val="solid"/>
              <a:round/>
              <a:headEnd type="triangle" w="med" len="med"/>
              <a:tailEnd type="none" w="sm" len="sm"/>
            </a:ln>
          </p:spPr>
        </p:cxnSp>
        <p:cxnSp>
          <p:nvCxnSpPr>
            <p:cNvPr id="1906" name="Google Shape;1906;p112"/>
            <p:cNvCxnSpPr/>
            <p:nvPr/>
          </p:nvCxnSpPr>
          <p:spPr>
            <a:xfrm>
              <a:off x="6924056" y="32102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907" name="Google Shape;1907;p112"/>
            <p:cNvCxnSpPr/>
            <p:nvPr/>
          </p:nvCxnSpPr>
          <p:spPr>
            <a:xfrm>
              <a:off x="6924056" y="35715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908" name="Google Shape;1908;p112"/>
            <p:cNvCxnSpPr/>
            <p:nvPr/>
          </p:nvCxnSpPr>
          <p:spPr>
            <a:xfrm>
              <a:off x="6924056" y="4175679"/>
              <a:ext cx="311700" cy="0"/>
            </a:xfrm>
            <a:prstGeom prst="straightConnector1">
              <a:avLst/>
            </a:prstGeom>
            <a:noFill/>
            <a:ln w="28575" cap="flat" cmpd="sng">
              <a:solidFill>
                <a:srgbClr val="B3B3B3"/>
              </a:solidFill>
              <a:prstDash val="solid"/>
              <a:round/>
              <a:headEnd type="triangle" w="med" len="med"/>
              <a:tailEnd type="triangle" w="med" len="med"/>
            </a:ln>
          </p:spPr>
        </p:cxnSp>
      </p:grpSp>
      <p:pic>
        <p:nvPicPr>
          <p:cNvPr id="1909" name="Google Shape;1909;p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861292" y="4583450"/>
            <a:ext cx="450522" cy="337727"/>
          </a:xfrm>
          <a:prstGeom prst="rect">
            <a:avLst/>
          </a:prstGeom>
          <a:noFill/>
          <a:ln>
            <a:noFill/>
          </a:ln>
        </p:spPr>
      </p:pic>
      <p:pic>
        <p:nvPicPr>
          <p:cNvPr id="1910" name="Google Shape;1910;p11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758903" y="4466931"/>
            <a:ext cx="586680" cy="532141"/>
          </a:xfrm>
          <a:prstGeom prst="rect">
            <a:avLst/>
          </a:prstGeom>
          <a:noFill/>
          <a:ln>
            <a:noFill/>
          </a:ln>
        </p:spPr>
      </p:pic>
      <p:pic>
        <p:nvPicPr>
          <p:cNvPr id="1911" name="Google Shape;1911;p11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230782" y="4532366"/>
            <a:ext cx="388810" cy="388810"/>
          </a:xfrm>
          <a:prstGeom prst="rect">
            <a:avLst/>
          </a:prstGeom>
          <a:noFill/>
          <a:ln>
            <a:noFill/>
          </a:ln>
        </p:spPr>
      </p:pic>
      <p:pic>
        <p:nvPicPr>
          <p:cNvPr id="1912" name="Google Shape;1912;p11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4602398" y="4537586"/>
            <a:ext cx="388810" cy="388810"/>
          </a:xfrm>
          <a:prstGeom prst="rect">
            <a:avLst/>
          </a:prstGeom>
          <a:noFill/>
          <a:ln>
            <a:noFill/>
          </a:ln>
        </p:spPr>
      </p:pic>
      <p:sp>
        <p:nvSpPr>
          <p:cNvPr id="1913" name="Google Shape;1913;p112"/>
          <p:cNvSpPr txBox="1"/>
          <p:nvPr/>
        </p:nvSpPr>
        <p:spPr>
          <a:xfrm>
            <a:off x="12268095" y="4597880"/>
            <a:ext cx="1089022" cy="3230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914" name="Google Shape;1914;p112"/>
          <p:cNvSpPr txBox="1"/>
          <p:nvPr/>
        </p:nvSpPr>
        <p:spPr>
          <a:xfrm>
            <a:off x="12271434" y="5086075"/>
            <a:ext cx="1560031"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915" name="Google Shape;1915;p11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5559064" y="5059194"/>
            <a:ext cx="780101" cy="501183"/>
          </a:xfrm>
          <a:prstGeom prst="rect">
            <a:avLst/>
          </a:prstGeom>
          <a:noFill/>
          <a:ln>
            <a:noFill/>
          </a:ln>
        </p:spPr>
      </p:pic>
      <p:pic>
        <p:nvPicPr>
          <p:cNvPr id="1916" name="Google Shape;1916;p11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898561" y="5175178"/>
            <a:ext cx="660713" cy="346312"/>
          </a:xfrm>
          <a:prstGeom prst="rect">
            <a:avLst/>
          </a:prstGeom>
          <a:noFill/>
          <a:ln>
            <a:noFill/>
          </a:ln>
        </p:spPr>
      </p:pic>
      <p:pic>
        <p:nvPicPr>
          <p:cNvPr id="1917" name="Google Shape;1917;p11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168688" y="5128784"/>
            <a:ext cx="447494" cy="447494"/>
          </a:xfrm>
          <a:prstGeom prst="rect">
            <a:avLst/>
          </a:prstGeom>
          <a:noFill/>
          <a:ln>
            <a:noFill/>
          </a:ln>
        </p:spPr>
      </p:pic>
      <p:pic>
        <p:nvPicPr>
          <p:cNvPr id="1918" name="Google Shape;1918;p11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4624817" y="5139669"/>
            <a:ext cx="447494" cy="447494"/>
          </a:xfrm>
          <a:prstGeom prst="rect">
            <a:avLst/>
          </a:prstGeom>
          <a:noFill/>
          <a:ln>
            <a:noFill/>
          </a:ln>
        </p:spPr>
      </p:pic>
      <p:pic>
        <p:nvPicPr>
          <p:cNvPr id="1919" name="Google Shape;1919;p112"/>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311900" y="5683987"/>
            <a:ext cx="986497" cy="493248"/>
          </a:xfrm>
          <a:prstGeom prst="rect">
            <a:avLst/>
          </a:prstGeom>
          <a:noFill/>
          <a:ln>
            <a:noFill/>
          </a:ln>
        </p:spPr>
      </p:pic>
      <p:pic>
        <p:nvPicPr>
          <p:cNvPr id="1920" name="Google Shape;1920;p11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3470940" y="5834636"/>
            <a:ext cx="645572" cy="229013"/>
          </a:xfrm>
          <a:prstGeom prst="rect">
            <a:avLst/>
          </a:prstGeom>
          <a:noFill/>
          <a:ln>
            <a:noFill/>
          </a:ln>
        </p:spPr>
      </p:pic>
      <p:pic>
        <p:nvPicPr>
          <p:cNvPr id="1921" name="Google Shape;1921;p112" descr="Image result for splunk logo"/>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5493785" y="5863817"/>
            <a:ext cx="904967" cy="273759"/>
          </a:xfrm>
          <a:prstGeom prst="rect">
            <a:avLst/>
          </a:prstGeom>
          <a:noFill/>
          <a:ln>
            <a:noFill/>
          </a:ln>
        </p:spPr>
      </p:pic>
      <p:pic>
        <p:nvPicPr>
          <p:cNvPr id="1922" name="Google Shape;1922;p112"/>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2708351" y="6510060"/>
            <a:ext cx="542496" cy="542494"/>
          </a:xfrm>
          <a:prstGeom prst="rect">
            <a:avLst/>
          </a:prstGeom>
          <a:noFill/>
          <a:ln>
            <a:noFill/>
          </a:ln>
        </p:spPr>
      </p:pic>
      <p:sp>
        <p:nvSpPr>
          <p:cNvPr id="1923" name="Google Shape;1923;p112"/>
          <p:cNvSpPr txBox="1"/>
          <p:nvPr/>
        </p:nvSpPr>
        <p:spPr>
          <a:xfrm>
            <a:off x="12419541" y="7114427"/>
            <a:ext cx="1228025"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924" name="Google Shape;1924;p112"/>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16240462" y="6574760"/>
            <a:ext cx="707151" cy="413125"/>
          </a:xfrm>
          <a:prstGeom prst="rect">
            <a:avLst/>
          </a:prstGeom>
          <a:noFill/>
          <a:ln>
            <a:noFill/>
          </a:ln>
        </p:spPr>
      </p:pic>
      <p:sp>
        <p:nvSpPr>
          <p:cNvPr id="1925" name="Google Shape;1925;p112"/>
          <p:cNvSpPr txBox="1"/>
          <p:nvPr/>
        </p:nvSpPr>
        <p:spPr>
          <a:xfrm>
            <a:off x="15730306" y="7098370"/>
            <a:ext cx="1727535" cy="50801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926" name="Google Shape;1926;p112"/>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4217530" y="6322036"/>
            <a:ext cx="1142600" cy="563488"/>
          </a:xfrm>
          <a:prstGeom prst="rect">
            <a:avLst/>
          </a:prstGeom>
          <a:noFill/>
          <a:ln>
            <a:noFill/>
          </a:ln>
        </p:spPr>
      </p:pic>
      <p:pic>
        <p:nvPicPr>
          <p:cNvPr id="1927" name="Google Shape;1927;p112"/>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4327525" y="7222811"/>
            <a:ext cx="863114" cy="258935"/>
          </a:xfrm>
          <a:prstGeom prst="rect">
            <a:avLst/>
          </a:prstGeom>
          <a:noFill/>
          <a:ln>
            <a:noFill/>
          </a:ln>
        </p:spPr>
      </p:pic>
      <p:pic>
        <p:nvPicPr>
          <p:cNvPr id="1928" name="Google Shape;1928;p112"/>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14643463" y="6809533"/>
            <a:ext cx="293159" cy="307313"/>
          </a:xfrm>
          <a:prstGeom prst="rect">
            <a:avLst/>
          </a:prstGeom>
          <a:noFill/>
          <a:ln>
            <a:noFill/>
          </a:ln>
        </p:spPr>
      </p:pic>
      <p:grpSp>
        <p:nvGrpSpPr>
          <p:cNvPr id="1929" name="Google Shape;1929;p112"/>
          <p:cNvGrpSpPr/>
          <p:nvPr/>
        </p:nvGrpSpPr>
        <p:grpSpPr>
          <a:xfrm>
            <a:off x="10500405" y="7641035"/>
            <a:ext cx="4317779" cy="281178"/>
            <a:chOff x="1906772" y="5658705"/>
            <a:chExt cx="4974300" cy="145409"/>
          </a:xfrm>
        </p:grpSpPr>
        <p:cxnSp>
          <p:nvCxnSpPr>
            <p:cNvPr id="1930" name="Google Shape;1930;p112"/>
            <p:cNvCxnSpPr/>
            <p:nvPr/>
          </p:nvCxnSpPr>
          <p:spPr>
            <a:xfrm>
              <a:off x="1906772" y="5804114"/>
              <a:ext cx="4974300" cy="0"/>
            </a:xfrm>
            <a:prstGeom prst="straightConnector1">
              <a:avLst/>
            </a:prstGeom>
            <a:noFill/>
            <a:ln w="28575" cap="flat" cmpd="sng">
              <a:solidFill>
                <a:srgbClr val="B3B3B3"/>
              </a:solidFill>
              <a:prstDash val="solid"/>
              <a:round/>
              <a:headEnd type="none" w="sm" len="sm"/>
              <a:tailEnd type="none" w="sm" len="sm"/>
            </a:ln>
          </p:spPr>
        </p:cxnSp>
        <p:cxnSp>
          <p:nvCxnSpPr>
            <p:cNvPr id="1931" name="Google Shape;1931;p112"/>
            <p:cNvCxnSpPr/>
            <p:nvPr/>
          </p:nvCxnSpPr>
          <p:spPr>
            <a:xfrm rot="10800000">
              <a:off x="1918825" y="5658705"/>
              <a:ext cx="0" cy="137100"/>
            </a:xfrm>
            <a:prstGeom prst="straightConnector1">
              <a:avLst/>
            </a:prstGeom>
            <a:noFill/>
            <a:ln w="28575" cap="flat" cmpd="sng">
              <a:solidFill>
                <a:srgbClr val="B3B3B3"/>
              </a:solidFill>
              <a:prstDash val="solid"/>
              <a:round/>
              <a:headEnd type="none" w="sm" len="sm"/>
              <a:tailEnd type="triangle" w="med" len="med"/>
            </a:ln>
          </p:spPr>
        </p:cxnSp>
        <p:cxnSp>
          <p:nvCxnSpPr>
            <p:cNvPr id="1932" name="Google Shape;1932;p112"/>
            <p:cNvCxnSpPr/>
            <p:nvPr/>
          </p:nvCxnSpPr>
          <p:spPr>
            <a:xfrm rot="10800000">
              <a:off x="6866511" y="5658705"/>
              <a:ext cx="0" cy="137100"/>
            </a:xfrm>
            <a:prstGeom prst="straightConnector1">
              <a:avLst/>
            </a:prstGeom>
            <a:noFill/>
            <a:ln w="28575" cap="flat" cmpd="sng">
              <a:solidFill>
                <a:srgbClr val="B3B3B3"/>
              </a:solidFill>
              <a:prstDash val="solid"/>
              <a:round/>
              <a:headEnd type="none" w="sm" len="sm"/>
              <a:tailEnd type="triangle" w="med" len="med"/>
            </a:ln>
          </p:spPr>
        </p:cxnSp>
      </p:grpSp>
      <p:grpSp>
        <p:nvGrpSpPr>
          <p:cNvPr id="1933" name="Google Shape;1933;p112"/>
          <p:cNvGrpSpPr/>
          <p:nvPr/>
        </p:nvGrpSpPr>
        <p:grpSpPr>
          <a:xfrm>
            <a:off x="10191402" y="7641026"/>
            <a:ext cx="6397803" cy="426555"/>
            <a:chOff x="1720352" y="5658670"/>
            <a:chExt cx="7031700" cy="295563"/>
          </a:xfrm>
        </p:grpSpPr>
        <p:cxnSp>
          <p:nvCxnSpPr>
            <p:cNvPr id="1934" name="Google Shape;1934;p112"/>
            <p:cNvCxnSpPr/>
            <p:nvPr/>
          </p:nvCxnSpPr>
          <p:spPr>
            <a:xfrm rot="10800000">
              <a:off x="1734528" y="5658733"/>
              <a:ext cx="0" cy="295500"/>
            </a:xfrm>
            <a:prstGeom prst="straightConnector1">
              <a:avLst/>
            </a:prstGeom>
            <a:noFill/>
            <a:ln w="28575" cap="flat" cmpd="sng">
              <a:solidFill>
                <a:srgbClr val="B3B3B3"/>
              </a:solidFill>
              <a:prstDash val="solid"/>
              <a:round/>
              <a:headEnd type="none" w="sm" len="sm"/>
              <a:tailEnd type="triangle" w="med" len="med"/>
            </a:ln>
          </p:spPr>
        </p:cxnSp>
        <p:cxnSp>
          <p:nvCxnSpPr>
            <p:cNvPr id="1935" name="Google Shape;1935;p112"/>
            <p:cNvCxnSpPr/>
            <p:nvPr/>
          </p:nvCxnSpPr>
          <p:spPr>
            <a:xfrm>
              <a:off x="1720352" y="5952970"/>
              <a:ext cx="7031700" cy="0"/>
            </a:xfrm>
            <a:prstGeom prst="straightConnector1">
              <a:avLst/>
            </a:prstGeom>
            <a:noFill/>
            <a:ln w="28575" cap="flat" cmpd="sng">
              <a:solidFill>
                <a:srgbClr val="B3B3B3"/>
              </a:solidFill>
              <a:prstDash val="solid"/>
              <a:round/>
              <a:headEnd type="none" w="sm" len="sm"/>
              <a:tailEnd type="none" w="sm" len="sm"/>
            </a:ln>
          </p:spPr>
        </p:cxnSp>
        <p:cxnSp>
          <p:nvCxnSpPr>
            <p:cNvPr id="1936" name="Google Shape;1936;p112"/>
            <p:cNvCxnSpPr/>
            <p:nvPr/>
          </p:nvCxnSpPr>
          <p:spPr>
            <a:xfrm rot="10800000">
              <a:off x="8752021" y="5658670"/>
              <a:ext cx="0" cy="294300"/>
            </a:xfrm>
            <a:prstGeom prst="straightConnector1">
              <a:avLst/>
            </a:prstGeom>
            <a:noFill/>
            <a:ln w="28575" cap="flat" cmpd="sng">
              <a:solidFill>
                <a:srgbClr val="B3B3B3"/>
              </a:solidFill>
              <a:prstDash val="solid"/>
              <a:round/>
              <a:headEnd type="none" w="sm" len="sm"/>
              <a:tailEnd type="none" w="sm" len="sm"/>
            </a:ln>
          </p:spPr>
        </p:cxnSp>
      </p:grpSp>
      <p:sp>
        <p:nvSpPr>
          <p:cNvPr id="1937" name="Google Shape;1937;p112"/>
          <p:cNvSpPr/>
          <p:nvPr/>
        </p:nvSpPr>
        <p:spPr>
          <a:xfrm>
            <a:off x="9250432" y="5345590"/>
            <a:ext cx="2102542" cy="2154543"/>
          </a:xfrm>
          <a:prstGeom prst="rect">
            <a:avLst/>
          </a:prstGeom>
          <a:no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938" name="Google Shape;1938;p112"/>
          <p:cNvGrpSpPr/>
          <p:nvPr/>
        </p:nvGrpSpPr>
        <p:grpSpPr>
          <a:xfrm>
            <a:off x="9329177" y="4663416"/>
            <a:ext cx="1986540" cy="2680035"/>
            <a:chOff x="5555802" y="2797993"/>
            <a:chExt cx="1191900" cy="1607989"/>
          </a:xfrm>
        </p:grpSpPr>
        <p:pic>
          <p:nvPicPr>
            <p:cNvPr id="1939" name="Google Shape;1939;p112" descr="A close up of a logo&#10;&#10;Description automatically generated"/>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5613262" y="3401611"/>
              <a:ext cx="1119633" cy="248082"/>
            </a:xfrm>
            <a:prstGeom prst="rect">
              <a:avLst/>
            </a:prstGeom>
            <a:noFill/>
            <a:ln>
              <a:noFill/>
            </a:ln>
          </p:spPr>
        </p:pic>
        <p:pic>
          <p:nvPicPr>
            <p:cNvPr id="1940" name="Google Shape;1940;p11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5732475" y="3785596"/>
              <a:ext cx="881208" cy="277874"/>
            </a:xfrm>
            <a:prstGeom prst="rect">
              <a:avLst/>
            </a:prstGeom>
            <a:noFill/>
            <a:ln>
              <a:noFill/>
            </a:ln>
          </p:spPr>
        </p:pic>
        <p:sp>
          <p:nvSpPr>
            <p:cNvPr id="1941" name="Google Shape;1941;p112"/>
            <p:cNvSpPr txBox="1"/>
            <p:nvPr/>
          </p:nvSpPr>
          <p:spPr>
            <a:xfrm>
              <a:off x="5555802" y="4212182"/>
              <a:ext cx="1191900" cy="19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942" name="Google Shape;1942;p112"/>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5869098" y="2797993"/>
              <a:ext cx="569333" cy="348571"/>
            </a:xfrm>
            <a:prstGeom prst="rect">
              <a:avLst/>
            </a:prstGeom>
            <a:noFill/>
            <a:ln>
              <a:noFill/>
            </a:ln>
          </p:spPr>
        </p:pic>
      </p:grpSp>
      <p:pic>
        <p:nvPicPr>
          <p:cNvPr id="1943" name="Google Shape;1943;p112"/>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6500998" y="4525040"/>
            <a:ext cx="379209" cy="436722"/>
          </a:xfrm>
          <a:prstGeom prst="rect">
            <a:avLst/>
          </a:prstGeom>
          <a:noFill/>
          <a:ln>
            <a:noFill/>
          </a:ln>
        </p:spPr>
      </p:pic>
      <p:pic>
        <p:nvPicPr>
          <p:cNvPr id="1944" name="Google Shape;1944;p112"/>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16231544" y="5109488"/>
            <a:ext cx="497662" cy="497662"/>
          </a:xfrm>
          <a:prstGeom prst="rect">
            <a:avLst/>
          </a:prstGeom>
          <a:noFill/>
          <a:ln>
            <a:noFill/>
          </a:ln>
        </p:spPr>
      </p:pic>
      <p:pic>
        <p:nvPicPr>
          <p:cNvPr id="1945" name="Google Shape;1945;p112"/>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16799533" y="5115306"/>
            <a:ext cx="478498" cy="478498"/>
          </a:xfrm>
          <a:prstGeom prst="rect">
            <a:avLst/>
          </a:prstGeom>
          <a:noFill/>
          <a:ln>
            <a:noFill/>
          </a:ln>
        </p:spPr>
      </p:pic>
      <p:pic>
        <p:nvPicPr>
          <p:cNvPr id="1946" name="Google Shape;1946;p112"/>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16594139" y="5730546"/>
            <a:ext cx="752116" cy="440180"/>
          </a:xfrm>
          <a:prstGeom prst="rect">
            <a:avLst/>
          </a:prstGeom>
          <a:noFill/>
          <a:ln>
            <a:noFill/>
          </a:ln>
        </p:spPr>
      </p:pic>
      <p:sp>
        <p:nvSpPr>
          <p:cNvPr id="1947" name="Google Shape;1947;p112"/>
          <p:cNvSpPr txBox="1"/>
          <p:nvPr/>
        </p:nvSpPr>
        <p:spPr>
          <a:xfrm>
            <a:off x="12277077" y="5695175"/>
            <a:ext cx="1253100" cy="507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1500">
                <a:latin typeface="Trebuchet MS"/>
                <a:ea typeface="Trebuchet MS"/>
                <a:cs typeface="Trebuchet MS"/>
                <a:sym typeface="Trebuchet MS"/>
              </a:rPr>
              <a:t>SIEM/IDS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113"/>
          <p:cNvSpPr/>
          <p:nvPr/>
        </p:nvSpPr>
        <p:spPr>
          <a:xfrm>
            <a:off x="1651705" y="8198982"/>
            <a:ext cx="8410500" cy="860400"/>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953" name="Google Shape;1953;p113"/>
          <p:cNvSpPr/>
          <p:nvPr/>
        </p:nvSpPr>
        <p:spPr>
          <a:xfrm>
            <a:off x="1651542" y="3940058"/>
            <a:ext cx="8410500" cy="860400"/>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954" name="Google Shape;1954;p113"/>
          <p:cNvSpPr/>
          <p:nvPr/>
        </p:nvSpPr>
        <p:spPr>
          <a:xfrm>
            <a:off x="1651542" y="5004790"/>
            <a:ext cx="8410500" cy="860400"/>
          </a:xfrm>
          <a:prstGeom prst="rect">
            <a:avLst/>
          </a:prstGeom>
          <a:solidFill>
            <a:schemeClr val="lt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Cython</a:t>
            </a:r>
            <a:endParaRPr sz="3000" b="0" i="0" u="none" strike="noStrike" cap="none">
              <a:solidFill>
                <a:srgbClr val="FFFFFF"/>
              </a:solidFill>
              <a:latin typeface="Trebuchet MS"/>
              <a:ea typeface="Trebuchet MS"/>
              <a:cs typeface="Trebuchet MS"/>
              <a:sym typeface="Trebuchet MS"/>
            </a:endParaRPr>
          </a:p>
        </p:txBody>
      </p:sp>
      <p:grpSp>
        <p:nvGrpSpPr>
          <p:cNvPr id="1955" name="Google Shape;1955;p113"/>
          <p:cNvGrpSpPr/>
          <p:nvPr/>
        </p:nvGrpSpPr>
        <p:grpSpPr>
          <a:xfrm>
            <a:off x="1651542" y="6069500"/>
            <a:ext cx="8410983" cy="1925150"/>
            <a:chOff x="1651542" y="6069500"/>
            <a:chExt cx="8410983" cy="1925150"/>
          </a:xfrm>
        </p:grpSpPr>
        <p:sp>
          <p:nvSpPr>
            <p:cNvPr id="1956" name="Google Shape;1956;p113"/>
            <p:cNvSpPr/>
            <p:nvPr/>
          </p:nvSpPr>
          <p:spPr>
            <a:xfrm>
              <a:off x="1651542" y="7134250"/>
              <a:ext cx="8410500" cy="8604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957" name="Google Shape;1957;p113"/>
            <p:cNvSpPr/>
            <p:nvPr/>
          </p:nvSpPr>
          <p:spPr>
            <a:xfrm>
              <a:off x="7367925" y="6069500"/>
              <a:ext cx="2694600" cy="11829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endParaRPr sz="3000">
                <a:solidFill>
                  <a:schemeClr val="lt1"/>
                </a:solidFill>
                <a:latin typeface="Arial"/>
                <a:ea typeface="Arial"/>
                <a:cs typeface="Arial"/>
                <a:sym typeface="Arial"/>
              </a:endParaRPr>
            </a:p>
          </p:txBody>
        </p:sp>
      </p:grpSp>
      <p:sp>
        <p:nvSpPr>
          <p:cNvPr id="1958" name="Google Shape;1958;p113"/>
          <p:cNvSpPr/>
          <p:nvPr/>
        </p:nvSpPr>
        <p:spPr>
          <a:xfrm>
            <a:off x="1651540" y="2875328"/>
            <a:ext cx="8410500" cy="860400"/>
          </a:xfrm>
          <a:prstGeom prst="rect">
            <a:avLst/>
          </a:prstGeom>
          <a:solidFill>
            <a:schemeClr val="accent1"/>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CLX Applications / Use Cases</a:t>
            </a:r>
            <a:endParaRPr sz="3000" b="0" i="0" u="none" strike="noStrike" cap="none">
              <a:solidFill>
                <a:srgbClr val="FFFFFF"/>
              </a:solidFill>
              <a:latin typeface="Trebuchet MS"/>
              <a:ea typeface="Trebuchet MS"/>
              <a:cs typeface="Trebuchet MS"/>
              <a:sym typeface="Trebuchet MS"/>
            </a:endParaRPr>
          </a:p>
        </p:txBody>
      </p:sp>
      <p:grpSp>
        <p:nvGrpSpPr>
          <p:cNvPr id="1959" name="Google Shape;1959;p113"/>
          <p:cNvGrpSpPr/>
          <p:nvPr/>
        </p:nvGrpSpPr>
        <p:grpSpPr>
          <a:xfrm>
            <a:off x="1651550" y="6069500"/>
            <a:ext cx="5552775" cy="860412"/>
            <a:chOff x="1651550" y="6069500"/>
            <a:chExt cx="5552775" cy="860412"/>
          </a:xfrm>
        </p:grpSpPr>
        <p:sp>
          <p:nvSpPr>
            <p:cNvPr id="1960" name="Google Shape;1960;p113"/>
            <p:cNvSpPr/>
            <p:nvPr/>
          </p:nvSpPr>
          <p:spPr>
            <a:xfrm>
              <a:off x="1651550" y="6069512"/>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961" name="Google Shape;1961;p113"/>
            <p:cNvSpPr/>
            <p:nvPr/>
          </p:nvSpPr>
          <p:spPr>
            <a:xfrm>
              <a:off x="4509725" y="6069500"/>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962" name="Google Shape;1962;p113"/>
          <p:cNvSpPr/>
          <p:nvPr/>
        </p:nvSpPr>
        <p:spPr>
          <a:xfrm>
            <a:off x="12556719" y="2875797"/>
            <a:ext cx="4079400" cy="2562900"/>
          </a:xfrm>
          <a:prstGeom prst="rect">
            <a:avLst/>
          </a:prstGeom>
          <a:solidFill>
            <a:schemeClr val="accent5"/>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Security Products </a:t>
            </a:r>
            <a:endParaRPr sz="3000" b="0"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and SIEMs</a:t>
            </a:r>
            <a:endParaRPr sz="3000" b="0" i="0" u="none" strike="noStrike" cap="none">
              <a:solidFill>
                <a:srgbClr val="4D4D4D"/>
              </a:solidFill>
              <a:latin typeface="Trebuchet MS"/>
              <a:ea typeface="Trebuchet MS"/>
              <a:cs typeface="Trebuchet MS"/>
              <a:sym typeface="Trebuchet MS"/>
            </a:endParaRPr>
          </a:p>
        </p:txBody>
      </p:sp>
      <p:sp>
        <p:nvSpPr>
          <p:cNvPr id="1963" name="Google Shape;1963;p113"/>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CLX Technology Stack</a:t>
            </a:r>
            <a:endParaRPr/>
          </a:p>
        </p:txBody>
      </p:sp>
      <p:cxnSp>
        <p:nvCxnSpPr>
          <p:cNvPr id="1964" name="Google Shape;1964;p113"/>
          <p:cNvCxnSpPr/>
          <p:nvPr/>
        </p:nvCxnSpPr>
        <p:spPr>
          <a:xfrm>
            <a:off x="10233148" y="3305518"/>
            <a:ext cx="2152500" cy="0"/>
          </a:xfrm>
          <a:prstGeom prst="straightConnector1">
            <a:avLst/>
          </a:prstGeom>
          <a:noFill/>
          <a:ln w="31750" cap="flat" cmpd="sng">
            <a:solidFill>
              <a:srgbClr val="868686"/>
            </a:solidFill>
            <a:prstDash val="solid"/>
            <a:round/>
            <a:headEnd type="triangle" w="med" len="med"/>
            <a:tailEnd type="triangle" w="med" len="med"/>
          </a:ln>
        </p:spPr>
      </p:cxnSp>
      <p:cxnSp>
        <p:nvCxnSpPr>
          <p:cNvPr id="1965" name="Google Shape;1965;p113"/>
          <p:cNvCxnSpPr/>
          <p:nvPr/>
        </p:nvCxnSpPr>
        <p:spPr>
          <a:xfrm>
            <a:off x="10233136" y="4370243"/>
            <a:ext cx="2152500" cy="0"/>
          </a:xfrm>
          <a:prstGeom prst="straightConnector1">
            <a:avLst/>
          </a:prstGeom>
          <a:noFill/>
          <a:ln w="31750" cap="flat" cmpd="sng">
            <a:solidFill>
              <a:srgbClr val="868686"/>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1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971" name="Google Shape;1971;p114"/>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972" name="Google Shape;1972;p114"/>
          <p:cNvGraphicFramePr/>
          <p:nvPr/>
        </p:nvGraphicFramePr>
        <p:xfrm>
          <a:off x="838227" y="2919412"/>
          <a:ext cx="10447000" cy="6728975"/>
        </p:xfrm>
        <a:graphic>
          <a:graphicData uri="http://schemas.openxmlformats.org/drawingml/2006/table">
            <a:tbl>
              <a:tblPr>
                <a:noFill/>
                <a:tableStyleId>{4F8DE62C-EEFE-4FB8-A7AE-5C2987642525}</a:tableStyleId>
              </a:tblPr>
              <a:tblGrid>
                <a:gridCol w="3314725">
                  <a:extLst>
                    <a:ext uri="{9D8B030D-6E8A-4147-A177-3AD203B41FA5}">
                      <a16:colId xmlns:a16="http://schemas.microsoft.com/office/drawing/2014/main" val="20000"/>
                    </a:ext>
                  </a:extLst>
                </a:gridCol>
                <a:gridCol w="2190275">
                  <a:extLst>
                    <a:ext uri="{9D8B030D-6E8A-4147-A177-3AD203B41FA5}">
                      <a16:colId xmlns:a16="http://schemas.microsoft.com/office/drawing/2014/main" val="20001"/>
                    </a:ext>
                  </a:extLst>
                </a:gridCol>
                <a:gridCol w="2471000">
                  <a:extLst>
                    <a:ext uri="{9D8B030D-6E8A-4147-A177-3AD203B41FA5}">
                      <a16:colId xmlns:a16="http://schemas.microsoft.com/office/drawing/2014/main" val="20002"/>
                    </a:ext>
                  </a:extLst>
                </a:gridCol>
                <a:gridCol w="2471000">
                  <a:extLst>
                    <a:ext uri="{9D8B030D-6E8A-4147-A177-3AD203B41FA5}">
                      <a16:colId xmlns:a16="http://schemas.microsoft.com/office/drawing/2014/main" val="20003"/>
                    </a:ext>
                  </a:extLst>
                </a:gridCol>
              </a:tblGrid>
              <a:tr h="458475">
                <a:tc>
                  <a:txBody>
                    <a:bodyPr/>
                    <a:lstStyle/>
                    <a:p>
                      <a:pPr marL="228600" marR="0" lvl="0" indent="0" algn="l"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CLX</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Type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Proof-of-Concept</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2"/>
                        </a:buClr>
                        <a:buSzPts val="1000"/>
                        <a:buFont typeface="Arial"/>
                        <a:buNone/>
                      </a:pPr>
                      <a:r>
                        <a:rPr lang="en-US" sz="2000" u="none" strike="noStrike" cap="none">
                          <a:solidFill>
                            <a:srgbClr val="FFFFFF"/>
                          </a:solidFill>
                        </a:rPr>
                        <a:t>Stable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DGA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Improved!</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Network Mapping</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Asset Classification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2000" u="none" strike="noStrike" cap="none">
                        <a:solidFill>
                          <a:schemeClr val="dk2"/>
                        </a:solidFill>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Phishing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Improved!</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55975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Security Alert Analysis</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59750">
                <a:tc>
                  <a:txBody>
                    <a:bodyPr/>
                    <a:lstStyle/>
                    <a:p>
                      <a:pPr marL="228600" marR="0" lvl="0" indent="0" algn="l" rtl="0">
                        <a:lnSpc>
                          <a:spcPct val="100000"/>
                        </a:lnSpc>
                        <a:spcBef>
                          <a:spcPts val="0"/>
                        </a:spcBef>
                        <a:spcAft>
                          <a:spcPts val="0"/>
                        </a:spcAft>
                        <a:buNone/>
                      </a:pPr>
                      <a:r>
                        <a:rPr lang="en-US" sz="1600" b="1">
                          <a:solidFill>
                            <a:srgbClr val="868686"/>
                          </a:solidFill>
                        </a:rPr>
                        <a:t>EDA for Cyber</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600">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15100">
                <a:tc>
                  <a:txBody>
                    <a:bodyPr/>
                    <a:lstStyle/>
                    <a:p>
                      <a:pPr marL="228600" marR="0" lvl="0" indent="0" algn="l" rtl="0">
                        <a:spcBef>
                          <a:spcPts val="0"/>
                        </a:spcBef>
                        <a:spcAft>
                          <a:spcPts val="0"/>
                        </a:spcAft>
                        <a:buClr>
                          <a:schemeClr val="dk2"/>
                        </a:buClr>
                        <a:buSzPts val="1000"/>
                        <a:buFont typeface="Arial"/>
                        <a:buNone/>
                      </a:pPr>
                      <a:r>
                        <a:rPr lang="en-US" sz="1600" b="1">
                          <a:solidFill>
                            <a:srgbClr val="868686"/>
                          </a:solidFill>
                        </a:rPr>
                        <a:t>Splunk Integration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CLX Query</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75B900"/>
                        </a:highlight>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cyBERT</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Log Parsing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GPU Subword Tokenizer</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Pre-Processing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IPv4</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DNS</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2"/>
                        </a:buClr>
                        <a:buSzPts val="1600"/>
                        <a:buFont typeface="Arial"/>
                        <a:buNone/>
                      </a:pPr>
                      <a:r>
                        <a:rPr lang="en-US" sz="1600">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bl>
          </a:graphicData>
        </a:graphic>
      </p:graphicFrame>
      <p:pic>
        <p:nvPicPr>
          <p:cNvPr id="1973" name="Google Shape;1973;p1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617660" y="2920962"/>
            <a:ext cx="3777209" cy="3083083"/>
          </a:xfrm>
          <a:prstGeom prst="rect">
            <a:avLst/>
          </a:prstGeom>
          <a:noFill/>
          <a:ln>
            <a:noFill/>
          </a:ln>
          <a:effectLst>
            <a:outerShdw blurRad="292100" dist="139700" dir="2700000" algn="tl" rotWithShape="0">
              <a:srgbClr val="333333">
                <a:alpha val="64709"/>
              </a:srgbClr>
            </a:outerShdw>
          </a:effectLst>
        </p:spPr>
      </p:pic>
      <p:pic>
        <p:nvPicPr>
          <p:cNvPr id="1974" name="Google Shape;1974;p11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2143330" y="3658154"/>
            <a:ext cx="3583952" cy="2754992"/>
          </a:xfrm>
          <a:prstGeom prst="rect">
            <a:avLst/>
          </a:prstGeom>
          <a:noFill/>
          <a:ln>
            <a:noFill/>
          </a:ln>
          <a:effectLst>
            <a:outerShdw blurRad="292100" dist="139700" dir="2700000" algn="tl" rotWithShape="0">
              <a:srgbClr val="333333">
                <a:alpha val="64709"/>
              </a:srgbClr>
            </a:outerShdw>
          </a:effectLst>
        </p:spPr>
      </p:pic>
      <p:pic>
        <p:nvPicPr>
          <p:cNvPr id="1975" name="Google Shape;1975;p114"/>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2668999" y="4323835"/>
            <a:ext cx="3583954" cy="3769521"/>
          </a:xfrm>
          <a:prstGeom prst="rect">
            <a:avLst/>
          </a:prstGeom>
          <a:noFill/>
          <a:ln>
            <a:noFill/>
          </a:ln>
          <a:effectLst>
            <a:outerShdw blurRad="292100" dist="139700" dir="2700000" algn="tl" rotWithShape="0">
              <a:srgbClr val="333333">
                <a:alpha val="64709"/>
              </a:srgbClr>
            </a:outerShdw>
          </a:effectLst>
        </p:spPr>
      </p:pic>
      <p:pic>
        <p:nvPicPr>
          <p:cNvPr id="1976" name="Google Shape;1976;p11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277888" y="5105517"/>
            <a:ext cx="3583954" cy="3246138"/>
          </a:xfrm>
          <a:prstGeom prst="rect">
            <a:avLst/>
          </a:prstGeom>
          <a:noFill/>
          <a:ln>
            <a:noFill/>
          </a:ln>
          <a:effectLst>
            <a:outerShdw blurRad="292100" dist="139700" dir="2700000" algn="tl" rotWithShape="0">
              <a:srgbClr val="333333">
                <a:alpha val="64709"/>
              </a:srgbClr>
            </a:outerShdw>
          </a:effectLst>
        </p:spPr>
      </p:pic>
      <p:pic>
        <p:nvPicPr>
          <p:cNvPr id="1977" name="Google Shape;1977;p11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3803556" y="5721105"/>
            <a:ext cx="3583954" cy="3546902"/>
          </a:xfrm>
          <a:prstGeom prst="rect">
            <a:avLst/>
          </a:prstGeom>
          <a:noFill/>
          <a:ln>
            <a:noFill/>
          </a:ln>
          <a:effectLst>
            <a:outerShdw blurRad="292100" dist="139700" dir="2700000" algn="tl" rotWithShape="0">
              <a:srgbClr val="333333">
                <a:alpha val="64709"/>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3"/>
          <p:cNvSpPr txBox="1"/>
          <p:nvPr/>
        </p:nvSpPr>
        <p:spPr>
          <a:xfrm>
            <a:off x="14712080" y="4499466"/>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25-100x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Less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Flexible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Primarily In-Memory</a:t>
            </a:r>
            <a:endParaRPr sz="2000" b="0" i="0" u="none" strike="noStrike" cap="none">
              <a:solidFill>
                <a:schemeClr val="dk2"/>
              </a:solidFill>
              <a:latin typeface="Arial"/>
              <a:ea typeface="Arial"/>
              <a:cs typeface="Arial"/>
              <a:sym typeface="Arial"/>
            </a:endParaRPr>
          </a:p>
        </p:txBody>
      </p:sp>
      <p:sp>
        <p:nvSpPr>
          <p:cNvPr id="677" name="Google Shape;677;p43"/>
          <p:cNvSpPr/>
          <p:nvPr/>
        </p:nvSpPr>
        <p:spPr>
          <a:xfrm>
            <a:off x="949058"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78" name="Google Shape;678;p43"/>
          <p:cNvSpPr/>
          <p:nvPr/>
        </p:nvSpPr>
        <p:spPr>
          <a:xfrm>
            <a:off x="539515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79" name="Google Shape;679;p43"/>
          <p:cNvSpPr/>
          <p:nvPr/>
        </p:nvSpPr>
        <p:spPr>
          <a:xfrm>
            <a:off x="643940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80" name="Google Shape;680;p43"/>
          <p:cNvSpPr/>
          <p:nvPr/>
        </p:nvSpPr>
        <p:spPr>
          <a:xfrm>
            <a:off x="10877445"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81" name="Google Shape;681;p43"/>
          <p:cNvSpPr/>
          <p:nvPr/>
        </p:nvSpPr>
        <p:spPr>
          <a:xfrm>
            <a:off x="11914303" y="334612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82" name="Google Shape;682;p43"/>
          <p:cNvSpPr/>
          <p:nvPr/>
        </p:nvSpPr>
        <p:spPr>
          <a:xfrm>
            <a:off x="1920383" y="334471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83" name="Google Shape;683;p43"/>
          <p:cNvSpPr/>
          <p:nvPr/>
        </p:nvSpPr>
        <p:spPr>
          <a:xfrm>
            <a:off x="7407508" y="334471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84" name="Google Shape;684;p43"/>
          <p:cNvSpPr/>
          <p:nvPr/>
        </p:nvSpPr>
        <p:spPr>
          <a:xfrm>
            <a:off x="12881350" y="334471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85" name="Google Shape;685;p43"/>
          <p:cNvSpPr/>
          <p:nvPr/>
        </p:nvSpPr>
        <p:spPr>
          <a:xfrm>
            <a:off x="949058" y="5113789"/>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86" name="Google Shape;686;p43"/>
          <p:cNvSpPr/>
          <p:nvPr/>
        </p:nvSpPr>
        <p:spPr>
          <a:xfrm>
            <a:off x="1920383" y="5114143"/>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87" name="Google Shape;687;p43"/>
          <p:cNvSpPr/>
          <p:nvPr/>
        </p:nvSpPr>
        <p:spPr>
          <a:xfrm>
            <a:off x="4700206" y="5113448"/>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88" name="Google Shape;688;p43"/>
          <p:cNvSpPr/>
          <p:nvPr/>
        </p:nvSpPr>
        <p:spPr>
          <a:xfrm>
            <a:off x="7478416" y="5113448"/>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89" name="Google Shape;689;p43"/>
          <p:cNvSpPr/>
          <p:nvPr/>
        </p:nvSpPr>
        <p:spPr>
          <a:xfrm>
            <a:off x="947446" y="6881614"/>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90" name="Google Shape;690;p43"/>
          <p:cNvSpPr/>
          <p:nvPr/>
        </p:nvSpPr>
        <p:spPr>
          <a:xfrm>
            <a:off x="1920383"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91" name="Google Shape;691;p43"/>
          <p:cNvSpPr/>
          <p:nvPr/>
        </p:nvSpPr>
        <p:spPr>
          <a:xfrm>
            <a:off x="2464641" y="6882184"/>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692" name="Google Shape;692;p43"/>
          <p:cNvSpPr/>
          <p:nvPr/>
        </p:nvSpPr>
        <p:spPr>
          <a:xfrm>
            <a:off x="308891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93" name="Google Shape;693;p43"/>
          <p:cNvSpPr/>
          <p:nvPr/>
        </p:nvSpPr>
        <p:spPr>
          <a:xfrm>
            <a:off x="3713199"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94" name="Google Shape;694;p43"/>
          <p:cNvSpPr/>
          <p:nvPr/>
        </p:nvSpPr>
        <p:spPr>
          <a:xfrm>
            <a:off x="4257458" y="6882184"/>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695" name="Google Shape;695;p43"/>
          <p:cNvSpPr/>
          <p:nvPr/>
        </p:nvSpPr>
        <p:spPr>
          <a:xfrm>
            <a:off x="488174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96" name="Google Shape;696;p43"/>
          <p:cNvSpPr/>
          <p:nvPr/>
        </p:nvSpPr>
        <p:spPr>
          <a:xfrm>
            <a:off x="5498834"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97" name="Google Shape;697;p43"/>
          <p:cNvSpPr/>
          <p:nvPr/>
        </p:nvSpPr>
        <p:spPr>
          <a:xfrm>
            <a:off x="6043093" y="6882184"/>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698" name="Google Shape;698;p43"/>
          <p:cNvCxnSpPr/>
          <p:nvPr/>
        </p:nvCxnSpPr>
        <p:spPr>
          <a:xfrm flipH="1">
            <a:off x="10503936" y="4606149"/>
            <a:ext cx="4114800" cy="1005900"/>
          </a:xfrm>
          <a:prstGeom prst="bentConnector3">
            <a:avLst>
              <a:gd name="adj1" fmla="val 42"/>
            </a:avLst>
          </a:prstGeom>
          <a:noFill/>
          <a:ln w="12700" cap="flat" cmpd="sng">
            <a:solidFill>
              <a:schemeClr val="dk2"/>
            </a:solidFill>
            <a:prstDash val="solid"/>
            <a:round/>
            <a:headEnd type="none" w="sm" len="sm"/>
            <a:tailEnd type="triangle" w="lg" len="lg"/>
          </a:ln>
        </p:spPr>
      </p:cxnSp>
      <p:sp>
        <p:nvSpPr>
          <p:cNvPr id="699" name="Google Shape;699;p43"/>
          <p:cNvSpPr txBox="1"/>
          <p:nvPr/>
        </p:nvSpPr>
        <p:spPr>
          <a:xfrm>
            <a:off x="8910413" y="6300670"/>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5-10x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More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Rigid</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Substantially on GPU</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dk2"/>
              </a:solidFill>
              <a:latin typeface="Trebuchet MS"/>
              <a:ea typeface="Trebuchet MS"/>
              <a:cs typeface="Trebuchet MS"/>
              <a:sym typeface="Trebuchet MS"/>
            </a:endParaRPr>
          </a:p>
        </p:txBody>
      </p:sp>
      <p:sp>
        <p:nvSpPr>
          <p:cNvPr id="700" name="Google Shape;700;p43"/>
          <p:cNvSpPr txBox="1"/>
          <p:nvPr/>
        </p:nvSpPr>
        <p:spPr>
          <a:xfrm>
            <a:off x="816066" y="6360248"/>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Traditional GPU Processing</a:t>
            </a:r>
            <a:endParaRPr sz="2000" b="0" i="0" u="none" strike="noStrike" cap="none">
              <a:solidFill>
                <a:schemeClr val="dk2"/>
              </a:solidFill>
              <a:latin typeface="Trebuchet MS"/>
              <a:ea typeface="Trebuchet MS"/>
              <a:cs typeface="Trebuchet MS"/>
              <a:sym typeface="Trebuchet MS"/>
            </a:endParaRPr>
          </a:p>
        </p:txBody>
      </p:sp>
      <p:sp>
        <p:nvSpPr>
          <p:cNvPr id="701" name="Google Shape;701;p43"/>
          <p:cNvSpPr txBox="1"/>
          <p:nvPr/>
        </p:nvSpPr>
        <p:spPr>
          <a:xfrm>
            <a:off x="816066" y="280525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Hadoop Processing, Reading from Disk</a:t>
            </a:r>
            <a:endParaRPr sz="1100" b="0" i="0" u="none" strike="noStrike" cap="none">
              <a:solidFill>
                <a:srgbClr val="000000"/>
              </a:solidFill>
              <a:latin typeface="Arial"/>
              <a:ea typeface="Arial"/>
              <a:cs typeface="Arial"/>
              <a:sym typeface="Arial"/>
            </a:endParaRPr>
          </a:p>
        </p:txBody>
      </p:sp>
      <p:sp>
        <p:nvSpPr>
          <p:cNvPr id="702" name="Google Shape;702;p43"/>
          <p:cNvSpPr txBox="1"/>
          <p:nvPr/>
        </p:nvSpPr>
        <p:spPr>
          <a:xfrm>
            <a:off x="816066" y="4586379"/>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Spark In-Memory Processing</a:t>
            </a:r>
            <a:endParaRPr sz="1100" b="0" i="0" u="none" strike="noStrike" cap="none">
              <a:solidFill>
                <a:srgbClr val="000000"/>
              </a:solidFill>
              <a:latin typeface="Arial"/>
              <a:ea typeface="Arial"/>
              <a:cs typeface="Arial"/>
              <a:sym typeface="Arial"/>
            </a:endParaRPr>
          </a:p>
        </p:txBody>
      </p:sp>
      <p:sp>
        <p:nvSpPr>
          <p:cNvPr id="703" name="Google Shape;703;p4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704" name="Google Shape;704;p4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
        <p:nvSpPr>
          <p:cNvPr id="705" name="Google Shape;705;p43"/>
          <p:cNvSpPr txBox="1"/>
          <p:nvPr/>
        </p:nvSpPr>
        <p:spPr>
          <a:xfrm>
            <a:off x="797198" y="8045196"/>
            <a:ext cx="7155000" cy="5695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RAPIDS</a:t>
            </a:r>
            <a:endParaRPr sz="2000" b="0" i="0" u="none" strike="noStrike" cap="none">
              <a:solidFill>
                <a:srgbClr val="000000"/>
              </a:solidFill>
              <a:latin typeface="Arial"/>
              <a:ea typeface="Arial"/>
              <a:cs typeface="Arial"/>
              <a:sym typeface="Arial"/>
            </a:endParaRPr>
          </a:p>
        </p:txBody>
      </p:sp>
      <p:sp>
        <p:nvSpPr>
          <p:cNvPr id="706" name="Google Shape;706;p43"/>
          <p:cNvSpPr/>
          <p:nvPr/>
        </p:nvSpPr>
        <p:spPr>
          <a:xfrm>
            <a:off x="942064" y="8618889"/>
            <a:ext cx="893000" cy="1000057"/>
          </a:xfrm>
          <a:prstGeom prst="rect">
            <a:avLst/>
          </a:prstGeom>
          <a:solidFill>
            <a:srgbClr val="0C0C0C"/>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Arrow</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Read</a:t>
            </a:r>
            <a:endParaRPr sz="1333" b="0" i="0" u="none" strike="noStrike" cap="none">
              <a:solidFill>
                <a:srgbClr val="000000"/>
              </a:solidFill>
              <a:latin typeface="Trebuchet MS"/>
              <a:ea typeface="Trebuchet MS"/>
              <a:cs typeface="Trebuchet MS"/>
              <a:sym typeface="Trebuchet MS"/>
            </a:endParaRPr>
          </a:p>
        </p:txBody>
      </p:sp>
      <p:sp>
        <p:nvSpPr>
          <p:cNvPr id="707" name="Google Shape;707;p43"/>
          <p:cNvSpPr/>
          <p:nvPr/>
        </p:nvSpPr>
        <p:spPr>
          <a:xfrm>
            <a:off x="2519552" y="8618887"/>
            <a:ext cx="684500" cy="1000057"/>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ETL</a:t>
            </a:r>
            <a:endParaRPr sz="1500" b="0" i="0" u="none" strike="noStrike" cap="none">
              <a:solidFill>
                <a:srgbClr val="000000"/>
              </a:solidFill>
              <a:latin typeface="Trebuchet MS"/>
              <a:ea typeface="Trebuchet MS"/>
              <a:cs typeface="Trebuchet MS"/>
              <a:sym typeface="Trebuchet MS"/>
            </a:endParaRPr>
          </a:p>
        </p:txBody>
      </p:sp>
      <p:sp>
        <p:nvSpPr>
          <p:cNvPr id="708" name="Google Shape;708;p43"/>
          <p:cNvSpPr/>
          <p:nvPr/>
        </p:nvSpPr>
        <p:spPr>
          <a:xfrm>
            <a:off x="3204059" y="8618885"/>
            <a:ext cx="684500" cy="1000057"/>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ML</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Train</a:t>
            </a:r>
            <a:endParaRPr sz="1333" b="0" i="0" u="none" strike="noStrike" cap="none">
              <a:solidFill>
                <a:srgbClr val="000000"/>
              </a:solidFill>
              <a:latin typeface="Trebuchet MS"/>
              <a:ea typeface="Trebuchet MS"/>
              <a:cs typeface="Trebuchet MS"/>
              <a:sym typeface="Trebuchet MS"/>
            </a:endParaRPr>
          </a:p>
        </p:txBody>
      </p:sp>
      <p:sp>
        <p:nvSpPr>
          <p:cNvPr id="709" name="Google Shape;709;p43"/>
          <p:cNvSpPr/>
          <p:nvPr/>
        </p:nvSpPr>
        <p:spPr>
          <a:xfrm>
            <a:off x="1835046" y="8618887"/>
            <a:ext cx="684500" cy="1000057"/>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Query</a:t>
            </a:r>
            <a:endParaRPr sz="1500" b="0" i="0" u="none" strike="noStrike" cap="none">
              <a:solidFill>
                <a:srgbClr val="000000"/>
              </a:solidFill>
              <a:latin typeface="Trebuchet MS"/>
              <a:ea typeface="Trebuchet MS"/>
              <a:cs typeface="Trebuchet MS"/>
              <a:sym typeface="Trebuchet MS"/>
            </a:endParaRPr>
          </a:p>
        </p:txBody>
      </p:sp>
      <p:cxnSp>
        <p:nvCxnSpPr>
          <p:cNvPr id="710" name="Google Shape;710;p43"/>
          <p:cNvCxnSpPr/>
          <p:nvPr/>
        </p:nvCxnSpPr>
        <p:spPr>
          <a:xfrm flipH="1">
            <a:off x="4064980" y="6298334"/>
            <a:ext cx="4755000" cy="2834700"/>
          </a:xfrm>
          <a:prstGeom prst="bentConnector3">
            <a:avLst>
              <a:gd name="adj1" fmla="val 79"/>
            </a:avLst>
          </a:prstGeom>
          <a:noFill/>
          <a:ln w="12700" cap="flat" cmpd="sng">
            <a:solidFill>
              <a:schemeClr val="dk2"/>
            </a:solidFill>
            <a:prstDash val="solid"/>
            <a:round/>
            <a:headEnd type="none" w="sm" len="sm"/>
            <a:tailEnd type="triangle" w="lg" len="lg"/>
          </a:ln>
        </p:spPr>
      </p:cxnSp>
      <p:sp>
        <p:nvSpPr>
          <p:cNvPr id="711" name="Google Shape;711;p43"/>
          <p:cNvSpPr txBox="1"/>
          <p:nvPr/>
        </p:nvSpPr>
        <p:spPr>
          <a:xfrm>
            <a:off x="8895899" y="7882244"/>
            <a:ext cx="3354028" cy="149145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50-100x Improvement</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Same Code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712" name="Google Shape;712;p43"/>
          <p:cNvCxnSpPr/>
          <p:nvPr/>
        </p:nvCxnSpPr>
        <p:spPr>
          <a:xfrm flipH="1">
            <a:off x="6899680" y="7385098"/>
            <a:ext cx="1920300" cy="600"/>
          </a:xfrm>
          <a:prstGeom prst="bentConnector3">
            <a:avLst>
              <a:gd name="adj1" fmla="val 79"/>
            </a:avLst>
          </a:prstGeom>
          <a:noFill/>
          <a:ln w="12700" cap="flat" cmpd="sng">
            <a:solidFill>
              <a:schemeClr val="dk2"/>
            </a:solidFill>
            <a:prstDash val="solid"/>
            <a:round/>
            <a:headEnd type="none" w="sm" len="sm"/>
            <a:tailEnd type="triangle" w="lg" len="lg"/>
          </a:ln>
        </p:spPr>
      </p:cxnSp>
      <p:grpSp>
        <p:nvGrpSpPr>
          <p:cNvPr id="713" name="Google Shape;713;p43"/>
          <p:cNvGrpSpPr/>
          <p:nvPr/>
        </p:nvGrpSpPr>
        <p:grpSpPr>
          <a:xfrm>
            <a:off x="445988" y="2668005"/>
            <a:ext cx="17289990" cy="5373023"/>
            <a:chOff x="527497" y="2667980"/>
            <a:chExt cx="17289990" cy="5373023"/>
          </a:xfrm>
        </p:grpSpPr>
        <p:sp>
          <p:nvSpPr>
            <p:cNvPr id="714" name="Google Shape;714;p43"/>
            <p:cNvSpPr/>
            <p:nvPr/>
          </p:nvSpPr>
          <p:spPr>
            <a:xfrm>
              <a:off x="527497" y="2667980"/>
              <a:ext cx="17289990" cy="362309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715" name="Google Shape;715;p43"/>
            <p:cNvSpPr/>
            <p:nvPr/>
          </p:nvSpPr>
          <p:spPr>
            <a:xfrm>
              <a:off x="527497" y="6179276"/>
              <a:ext cx="6581226" cy="1861727"/>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716" name="Google Shape;716;p43"/>
            <p:cNvSpPr/>
            <p:nvPr/>
          </p:nvSpPr>
          <p:spPr>
            <a:xfrm>
              <a:off x="7128387" y="6276440"/>
              <a:ext cx="1782026" cy="1145440"/>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717" name="Google Shape;717;p43"/>
            <p:cNvSpPr/>
            <p:nvPr/>
          </p:nvSpPr>
          <p:spPr>
            <a:xfrm>
              <a:off x="8996520" y="6276440"/>
              <a:ext cx="2638306" cy="120335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81"/>
        <p:cNvGrpSpPr/>
        <p:nvPr/>
      </p:nvGrpSpPr>
      <p:grpSpPr>
        <a:xfrm>
          <a:off x="0" y="0"/>
          <a:ext cx="0" cy="0"/>
          <a:chOff x="0" y="0"/>
          <a:chExt cx="0" cy="0"/>
        </a:xfrm>
      </p:grpSpPr>
      <p:sp>
        <p:nvSpPr>
          <p:cNvPr id="1982" name="Google Shape;1982;p11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cap="none"/>
              <a:t>cyBERT</a:t>
            </a:r>
            <a:endParaRPr cap="none"/>
          </a:p>
        </p:txBody>
      </p:sp>
      <p:sp>
        <p:nvSpPr>
          <p:cNvPr id="1983" name="Google Shape;1983;p115"/>
          <p:cNvSpPr txBox="1">
            <a:spLocks noGrp="1"/>
          </p:cNvSpPr>
          <p:nvPr>
            <p:ph type="body" idx="1"/>
          </p:nvPr>
        </p:nvSpPr>
        <p:spPr>
          <a:xfrm>
            <a:off x="861250" y="3505050"/>
            <a:ext cx="16626900" cy="33342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Provide a flexible method that does not use heuristics/regex to parse cybersecurity logs</a:t>
            </a:r>
            <a:br>
              <a:rPr lang="en-US">
                <a:latin typeface="Trebuchet MS"/>
                <a:ea typeface="Trebuchet MS"/>
                <a:cs typeface="Trebuchet MS"/>
                <a:sym typeface="Trebuchet MS"/>
              </a:rPr>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Parsing with </a:t>
            </a:r>
            <a:r>
              <a:rPr lang="en-US" b="1">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lang="en-US" b="1">
                <a:latin typeface="Trebuchet MS"/>
                <a:ea typeface="Trebuchet MS"/>
                <a:cs typeface="Trebuchet MS"/>
                <a:sym typeface="Trebuchet MS"/>
              </a:rPr>
              <a:t>validation loss of &lt; 0.0048</a:t>
            </a:r>
            <a:br>
              <a:rPr lang="en-US" b="1">
                <a:latin typeface="Trebuchet MS"/>
                <a:ea typeface="Trebuchet MS"/>
                <a:cs typeface="Trebuchet MS"/>
                <a:sym typeface="Trebuchet MS"/>
              </a:rPr>
            </a:br>
            <a:endParaRPr b="1"/>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Second version </a:t>
            </a:r>
            <a:r>
              <a:rPr lang="en-US" b="1">
                <a:latin typeface="Trebuchet MS"/>
                <a:ea typeface="Trebuchet MS"/>
                <a:cs typeface="Trebuchet MS"/>
                <a:sym typeface="Trebuchet MS"/>
              </a:rPr>
              <a:t>~160x (min) faster </a:t>
            </a:r>
            <a:r>
              <a:rPr lang="en-US">
                <a:latin typeface="Trebuchet MS"/>
                <a:ea typeface="Trebuchet MS"/>
                <a:cs typeface="Trebuchet MS"/>
                <a:sym typeface="Trebuchet MS"/>
              </a:rPr>
              <a:t>than first version due to creation of the first all-GPU </a:t>
            </a:r>
            <a:r>
              <a:rPr lang="en-US"/>
              <a:t>subword</a:t>
            </a:r>
            <a:r>
              <a:rPr lang="en-US">
                <a:latin typeface="Trebuchet MS"/>
                <a:ea typeface="Trebuchet MS"/>
                <a:cs typeface="Trebuchet MS"/>
                <a:sym typeface="Trebuchet MS"/>
              </a:rPr>
              <a:t> tokenizer that supports non-truncation of logs/sentences</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Streaming-ready version now available on the CLX GitHub repo (uses cuStreamz and accelerated Kafka reading)</a:t>
            </a:r>
            <a:endParaRPr/>
          </a:p>
        </p:txBody>
      </p:sp>
      <p:sp>
        <p:nvSpPr>
          <p:cNvPr id="1984" name="Google Shape;1984;p11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AI Log Parsing for Known, Unknown, and Degraded Cyber Logs</a:t>
            </a:r>
            <a:endParaRPr/>
          </a:p>
        </p:txBody>
      </p:sp>
      <p:pic>
        <p:nvPicPr>
          <p:cNvPr id="1985" name="Google Shape;1985;p1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25525" y="6839250"/>
            <a:ext cx="1654024" cy="2763174"/>
          </a:xfrm>
          <a:prstGeom prst="rect">
            <a:avLst/>
          </a:prstGeom>
          <a:noFill/>
          <a:ln>
            <a:noFill/>
          </a:ln>
        </p:spPr>
      </p:pic>
      <p:sp>
        <p:nvSpPr>
          <p:cNvPr id="1986" name="Google Shape;1986;p115"/>
          <p:cNvSpPr txBox="1"/>
          <p:nvPr/>
        </p:nvSpPr>
        <p:spPr>
          <a:xfrm>
            <a:off x="12460367"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987" name="Google Shape;1987;p1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936723" y="6958097"/>
            <a:ext cx="4044293" cy="2763182"/>
          </a:xfrm>
          <a:prstGeom prst="rect">
            <a:avLst/>
          </a:prstGeom>
          <a:noFill/>
          <a:ln>
            <a:noFill/>
          </a:ln>
        </p:spPr>
      </p:pic>
      <p:pic>
        <p:nvPicPr>
          <p:cNvPr id="1988" name="Google Shape;1988;p11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033575" y="6958096"/>
            <a:ext cx="4044294" cy="2763184"/>
          </a:xfrm>
          <a:prstGeom prst="rect">
            <a:avLst/>
          </a:prstGeom>
          <a:noFill/>
          <a:ln>
            <a:noFill/>
          </a:ln>
        </p:spPr>
      </p:pic>
      <p:sp>
        <p:nvSpPr>
          <p:cNvPr id="1989" name="Google Shape;1989;p115"/>
          <p:cNvSpPr txBox="1"/>
          <p:nvPr/>
        </p:nvSpPr>
        <p:spPr>
          <a:xfrm>
            <a:off x="6557222"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Inserted Values</a:t>
            </a:r>
            <a:endParaRPr sz="2333">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93"/>
        <p:cNvGrpSpPr/>
        <p:nvPr/>
      </p:nvGrpSpPr>
      <p:grpSpPr>
        <a:xfrm>
          <a:off x="0" y="0"/>
          <a:ext cx="0" cy="0"/>
          <a:chOff x="0" y="0"/>
          <a:chExt cx="0" cy="0"/>
        </a:xfrm>
      </p:grpSpPr>
      <p:sp>
        <p:nvSpPr>
          <p:cNvPr id="1994" name="Google Shape;1994;p11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 SubWord Tokenizer</a:t>
            </a:r>
            <a:endParaRPr/>
          </a:p>
        </p:txBody>
      </p:sp>
      <p:sp>
        <p:nvSpPr>
          <p:cNvPr id="1995" name="Google Shape;1995;p116"/>
          <p:cNvSpPr txBox="1">
            <a:spLocks noGrp="1"/>
          </p:cNvSpPr>
          <p:nvPr>
            <p:ph type="body" idx="1"/>
          </p:nvPr>
        </p:nvSpPr>
        <p:spPr>
          <a:xfrm>
            <a:off x="949883" y="3967727"/>
            <a:ext cx="7544700" cy="49818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Only wordpiece tokenizer that supports non-truncation of logs/sentences</a:t>
            </a:r>
            <a:br>
              <a:rPr lang="en-US"/>
            </a:br>
            <a:endParaRPr/>
          </a:p>
          <a:p>
            <a:pPr marL="457200" lvl="0" indent="-381000" algn="l" rtl="0">
              <a:lnSpc>
                <a:spcPct val="90000"/>
              </a:lnSpc>
              <a:spcBef>
                <a:spcPts val="0"/>
              </a:spcBef>
              <a:spcAft>
                <a:spcPts val="0"/>
              </a:spcAft>
              <a:buSzPts val="2400"/>
              <a:buChar char="▸"/>
            </a:pPr>
            <a:r>
              <a:rPr lang="en-US"/>
              <a:t>Returns encoded tensor, attention mask, and metadata to reform broken logs</a:t>
            </a:r>
            <a:br>
              <a:rPr lang="en-US"/>
            </a:br>
            <a:endParaRPr/>
          </a:p>
          <a:p>
            <a:pPr marL="457200" lvl="0" indent="-381000" algn="l" rtl="0">
              <a:lnSpc>
                <a:spcPct val="90000"/>
              </a:lnSpc>
              <a:spcBef>
                <a:spcPts val="0"/>
              </a:spcBef>
              <a:spcAft>
                <a:spcPts val="0"/>
              </a:spcAft>
              <a:buSzPts val="2400"/>
              <a:buChar char="▸"/>
            </a:pPr>
            <a:r>
              <a:rPr lang="en-US"/>
              <a:t>Supports stride/overlap</a:t>
            </a:r>
            <a:br>
              <a:rPr lang="en-US"/>
            </a:br>
            <a:endParaRPr/>
          </a:p>
          <a:p>
            <a:pPr marL="457200" lvl="0" indent="-381000" algn="l" rtl="0">
              <a:lnSpc>
                <a:spcPct val="90000"/>
              </a:lnSpc>
              <a:spcBef>
                <a:spcPts val="0"/>
              </a:spcBef>
              <a:spcAft>
                <a:spcPts val="0"/>
              </a:spcAft>
              <a:buSzPts val="2400"/>
              <a:buChar char="▸"/>
            </a:pPr>
            <a:r>
              <a:rPr lang="en-US"/>
              <a:t>Ready for immediate pipelining into PyTorch for inference</a:t>
            </a:r>
            <a:br>
              <a:rPr lang="en-US"/>
            </a:br>
            <a:endParaRPr/>
          </a:p>
          <a:p>
            <a:pPr marL="457200" lvl="0" indent="-381000" algn="l" rtl="0">
              <a:lnSpc>
                <a:spcPct val="90000"/>
              </a:lnSpc>
              <a:spcBef>
                <a:spcPts val="0"/>
              </a:spcBef>
              <a:spcAft>
                <a:spcPts val="0"/>
              </a:spcAft>
              <a:buSzPts val="2400"/>
              <a:buChar char="▸"/>
            </a:pPr>
            <a:r>
              <a:rPr lang="en-US"/>
              <a:t>Over 316x faster than Python-based Hugging Face tokenizer</a:t>
            </a:r>
            <a:br>
              <a:rPr lang="en-US"/>
            </a:br>
            <a:endParaRPr/>
          </a:p>
          <a:p>
            <a:pPr marL="457200" lvl="0" indent="-381000" algn="l" rtl="0">
              <a:lnSpc>
                <a:spcPct val="90000"/>
              </a:lnSpc>
              <a:spcBef>
                <a:spcPts val="0"/>
              </a:spcBef>
              <a:spcAft>
                <a:spcPts val="0"/>
              </a:spcAft>
              <a:buSzPts val="2400"/>
              <a:buChar char="▸"/>
            </a:pPr>
            <a:r>
              <a:rPr lang="en-US"/>
              <a:t>Nearly 17x faster than new Rust-based Hugging Face tokenizer</a:t>
            </a:r>
            <a:endParaRPr/>
          </a:p>
        </p:txBody>
      </p:sp>
      <p:sp>
        <p:nvSpPr>
          <p:cNvPr id="1996" name="Google Shape;1996;p11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Fully On-GPU Pre-Processing for BERT Training/Inference</a:t>
            </a:r>
            <a:endParaRPr/>
          </a:p>
        </p:txBody>
      </p:sp>
      <p:sp>
        <p:nvSpPr>
          <p:cNvPr id="1997" name="Google Shape;1997;p116"/>
          <p:cNvSpPr txBox="1"/>
          <p:nvPr/>
        </p:nvSpPr>
        <p:spPr>
          <a:xfrm>
            <a:off x="15897198" y="3507620"/>
            <a:ext cx="1212300" cy="31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998" name="Google Shape;1998;p116"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705350" y="3507625"/>
            <a:ext cx="8752125" cy="5834426"/>
          </a:xfrm>
          <a:prstGeom prst="rect">
            <a:avLst/>
          </a:prstGeom>
          <a:noFill/>
          <a:ln>
            <a:noFill/>
          </a:ln>
        </p:spPr>
      </p:pic>
      <p:sp>
        <p:nvSpPr>
          <p:cNvPr id="1999" name="Google Shape;1999;p116"/>
          <p:cNvSpPr txBox="1"/>
          <p:nvPr/>
        </p:nvSpPr>
        <p:spPr>
          <a:xfrm>
            <a:off x="9021900" y="9342050"/>
            <a:ext cx="754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333" i="1">
                <a:solidFill>
                  <a:schemeClr val="dk2"/>
                </a:solidFill>
                <a:latin typeface="Trebuchet MS"/>
                <a:ea typeface="Trebuchet MS"/>
                <a:cs typeface="Trebuchet MS"/>
                <a:sym typeface="Trebuchet MS"/>
              </a:rPr>
              <a:t>CPU numbers ran on 2x Intel Xeon E5 v4 @ 2.2 GHz. GPU numbers ran on 1x NVIDIA Tesla V100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117"/>
          <p:cNvSpPr txBox="1">
            <a:spLocks noGrp="1"/>
          </p:cNvSpPr>
          <p:nvPr>
            <p:ph type="title"/>
          </p:nvPr>
        </p:nvSpPr>
        <p:spPr>
          <a:xfrm>
            <a:off x="830580" y="1229044"/>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CLX Query</a:t>
            </a:r>
            <a:endParaRPr/>
          </a:p>
        </p:txBody>
      </p:sp>
      <p:sp>
        <p:nvSpPr>
          <p:cNvPr id="2005" name="Google Shape;2005;p117"/>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Query Long-Term Data Store Directly from Splunk</a:t>
            </a:r>
            <a:endParaRPr/>
          </a:p>
        </p:txBody>
      </p:sp>
      <p:pic>
        <p:nvPicPr>
          <p:cNvPr id="2006" name="Google Shape;2006;p1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8325" y="3711373"/>
            <a:ext cx="13342461" cy="5680689"/>
          </a:xfrm>
          <a:prstGeom prst="rect">
            <a:avLst/>
          </a:prstGeom>
          <a:noFill/>
          <a:ln>
            <a:noFill/>
          </a:ln>
        </p:spPr>
      </p:pic>
      <p:sp>
        <p:nvSpPr>
          <p:cNvPr id="2007" name="Google Shape;2007;p117"/>
          <p:cNvSpPr/>
          <p:nvPr/>
        </p:nvSpPr>
        <p:spPr>
          <a:xfrm>
            <a:off x="698325" y="4522032"/>
            <a:ext cx="8087100" cy="447900"/>
          </a:xfrm>
          <a:prstGeom prst="rect">
            <a:avLst/>
          </a:prstGeom>
          <a:no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nvGrpSpPr>
          <p:cNvPr id="2008" name="Google Shape;2008;p117"/>
          <p:cNvGrpSpPr/>
          <p:nvPr/>
        </p:nvGrpSpPr>
        <p:grpSpPr>
          <a:xfrm>
            <a:off x="1986031" y="6192865"/>
            <a:ext cx="12691754" cy="1991040"/>
            <a:chOff x="2979914" y="4002168"/>
            <a:chExt cx="7614900" cy="1194600"/>
          </a:xfrm>
        </p:grpSpPr>
        <p:sp>
          <p:nvSpPr>
            <p:cNvPr id="2009" name="Google Shape;2009;p117"/>
            <p:cNvSpPr/>
            <p:nvPr/>
          </p:nvSpPr>
          <p:spPr>
            <a:xfrm>
              <a:off x="2979914" y="4002168"/>
              <a:ext cx="7614900" cy="1194600"/>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2010" name="Google Shape;2010;p11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100244" y="4125120"/>
              <a:ext cx="7374208" cy="948615"/>
            </a:xfrm>
            <a:prstGeom prst="rect">
              <a:avLst/>
            </a:prstGeom>
            <a:noFill/>
            <a:ln>
              <a:noFill/>
            </a:ln>
          </p:spPr>
        </p:pic>
      </p:grpSp>
      <p:pic>
        <p:nvPicPr>
          <p:cNvPr id="2011" name="Google Shape;2011;p11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311727" y="3113308"/>
            <a:ext cx="3980682" cy="1463727"/>
          </a:xfrm>
          <a:prstGeom prst="rect">
            <a:avLst/>
          </a:prstGeom>
          <a:noFill/>
          <a:ln>
            <a:noFill/>
          </a:ln>
        </p:spPr>
      </p:pic>
      <p:pic>
        <p:nvPicPr>
          <p:cNvPr id="2012" name="Google Shape;2012;p11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5304029" y="5708854"/>
            <a:ext cx="1996050" cy="1225347"/>
          </a:xfrm>
          <a:prstGeom prst="rect">
            <a:avLst/>
          </a:prstGeom>
          <a:noFill/>
          <a:ln>
            <a:noFill/>
          </a:ln>
        </p:spPr>
      </p:pic>
      <p:cxnSp>
        <p:nvCxnSpPr>
          <p:cNvPr id="2013" name="Google Shape;2013;p117"/>
          <p:cNvCxnSpPr/>
          <p:nvPr/>
        </p:nvCxnSpPr>
        <p:spPr>
          <a:xfrm>
            <a:off x="709875" y="5005125"/>
            <a:ext cx="1239300" cy="3164400"/>
          </a:xfrm>
          <a:prstGeom prst="straightConnector1">
            <a:avLst/>
          </a:prstGeom>
          <a:noFill/>
          <a:ln w="28575" cap="flat" cmpd="sng">
            <a:solidFill>
              <a:srgbClr val="9900FF"/>
            </a:solidFill>
            <a:prstDash val="dash"/>
            <a:round/>
            <a:headEnd type="none" w="med" len="med"/>
            <a:tailEnd type="none" w="med" len="med"/>
          </a:ln>
        </p:spPr>
      </p:cxnSp>
      <p:cxnSp>
        <p:nvCxnSpPr>
          <p:cNvPr id="2014" name="Google Shape;2014;p117"/>
          <p:cNvCxnSpPr/>
          <p:nvPr/>
        </p:nvCxnSpPr>
        <p:spPr>
          <a:xfrm>
            <a:off x="8879300" y="4547925"/>
            <a:ext cx="5775300" cy="1576200"/>
          </a:xfrm>
          <a:prstGeom prst="straightConnector1">
            <a:avLst/>
          </a:prstGeom>
          <a:noFill/>
          <a:ln w="28575" cap="flat" cmpd="sng">
            <a:solidFill>
              <a:srgbClr val="9900FF"/>
            </a:solidFill>
            <a:prstDash val="dash"/>
            <a:round/>
            <a:headEnd type="none" w="med" len="med"/>
            <a:tailEnd type="none" w="med" len="med"/>
          </a:ln>
        </p:spPr>
      </p:cxnSp>
      <p:pic>
        <p:nvPicPr>
          <p:cNvPr id="2015" name="Google Shape;2015;p117"/>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14827094" y="4456350"/>
            <a:ext cx="2949919" cy="98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18"/>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Visualization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25"/>
        <p:cNvGrpSpPr/>
        <p:nvPr/>
      </p:nvGrpSpPr>
      <p:grpSpPr>
        <a:xfrm>
          <a:off x="0" y="0"/>
          <a:ext cx="0" cy="0"/>
          <a:chOff x="0" y="0"/>
          <a:chExt cx="0" cy="0"/>
        </a:xfrm>
      </p:grpSpPr>
      <p:sp>
        <p:nvSpPr>
          <p:cNvPr id="2026" name="Google Shape;2026;p11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cuxfilter</a:t>
            </a:r>
            <a:endParaRPr/>
          </a:p>
        </p:txBody>
      </p:sp>
      <p:sp>
        <p:nvSpPr>
          <p:cNvPr id="2027" name="Google Shape;2027;p11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Cross-Filtering</a:t>
            </a:r>
            <a:endParaRPr/>
          </a:p>
        </p:txBody>
      </p:sp>
      <p:pic>
        <p:nvPicPr>
          <p:cNvPr id="2028" name="Google Shape;2028;p1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039800" y="3855750"/>
            <a:ext cx="7637976" cy="4296351"/>
          </a:xfrm>
          <a:prstGeom prst="rect">
            <a:avLst/>
          </a:prstGeom>
          <a:noFill/>
          <a:ln>
            <a:noFill/>
          </a:ln>
        </p:spPr>
      </p:pic>
      <p:sp>
        <p:nvSpPr>
          <p:cNvPr id="2029" name="Google Shape;2029;p119"/>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STREAMLINED FOR NOTEBOOKS</a:t>
            </a:r>
            <a:endParaRPr/>
          </a:p>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Cuxfilter</a:t>
            </a:r>
            <a:r>
              <a:rPr lang="en-US"/>
              <a:t> allows you to visually explore your cuDF dataframes through fully cross-filtered dashboards in less than 10 lines of notebook code.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r>
              <a:rPr lang="en-US" sz="2800">
                <a:solidFill>
                  <a:schemeClr val="lt2"/>
                </a:solidFill>
              </a:rPr>
              <a:t>MINIMAL COMPLEXITY &amp; FAST RESULTS</a:t>
            </a:r>
            <a:endParaRPr/>
          </a:p>
          <a:p>
            <a:pPr marL="0" lvl="0" indent="0" algn="l" rtl="0">
              <a:spcBef>
                <a:spcPts val="1000"/>
              </a:spcBef>
              <a:spcAft>
                <a:spcPts val="0"/>
              </a:spcAft>
              <a:buNone/>
            </a:pPr>
            <a:r>
              <a:rPr lang="en-US"/>
              <a:t>Select from vetted chart libraries, pre-designed layouts, and multiple themes to find the best fit for a use case, at speeds typically 20x faster per chart than Pandas.</a:t>
            </a:r>
            <a:endParaRPr/>
          </a:p>
          <a:p>
            <a:pPr marL="0" lvl="0" indent="0" algn="l" rtl="0">
              <a:spcBef>
                <a:spcPts val="1000"/>
              </a:spcBef>
              <a:spcAft>
                <a:spcPts val="0"/>
              </a:spcAft>
              <a:buNone/>
            </a:pPr>
            <a:endParaRPr/>
          </a:p>
          <a:p>
            <a:pPr marL="0" lvl="0" indent="0" algn="l" rtl="0">
              <a:spcBef>
                <a:spcPts val="1000"/>
              </a:spcBef>
              <a:spcAft>
                <a:spcPts val="0"/>
              </a:spcAft>
              <a:buNone/>
            </a:pPr>
            <a:r>
              <a:rPr lang="en-US" sz="2800">
                <a:solidFill>
                  <a:schemeClr val="lt2"/>
                </a:solidFill>
              </a:rPr>
              <a:t>SEAMLESS INTEGRATION WITH RAPIDS</a:t>
            </a:r>
            <a:endParaRPr/>
          </a:p>
          <a:p>
            <a:pPr marL="0" lvl="0" indent="0" algn="l" rtl="0">
              <a:spcBef>
                <a:spcPts val="1000"/>
              </a:spcBef>
              <a:spcAft>
                <a:spcPts val="0"/>
              </a:spcAft>
              <a:buNone/>
            </a:pPr>
            <a:r>
              <a:rPr lang="en-US"/>
              <a:t>Cuxfilter is designed for easy </a:t>
            </a:r>
            <a:r>
              <a:rPr lang="en-US" u="sng">
                <a:solidFill>
                  <a:srgbClr val="999999"/>
                </a:solidFill>
                <a:hlinkClick r:id="rId5">
                  <a:extLst>
                    <a:ext uri="{A12FA001-AC4F-418D-AE19-62706E023703}">
                      <ahyp:hlinkClr xmlns:ahyp="http://schemas.microsoft.com/office/drawing/2018/hyperlinkcolor" val="tx"/>
                    </a:ext>
                  </a:extLst>
                </a:hlinkClick>
              </a:rPr>
              <a:t>install</a:t>
            </a:r>
            <a:r>
              <a:rPr lang="en-US"/>
              <a:t> and use with RAPIDS. Learn more about our approach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p:txBody>
      </p:sp>
      <p:sp>
        <p:nvSpPr>
          <p:cNvPr id="2030" name="Google Shape;2030;p119"/>
          <p:cNvSpPr txBox="1"/>
          <p:nvPr/>
        </p:nvSpPr>
        <p:spPr>
          <a:xfrm>
            <a:off x="11515338" y="8333097"/>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https://docs.rapids.ai/api/cuxfilter/stable</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12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Plotly Dash</a:t>
            </a:r>
            <a:endParaRPr/>
          </a:p>
        </p:txBody>
      </p:sp>
      <p:sp>
        <p:nvSpPr>
          <p:cNvPr id="2036" name="Google Shape;2036;p12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Visualization Apps with Python</a:t>
            </a:r>
            <a:endParaRPr/>
          </a:p>
        </p:txBody>
      </p:sp>
      <p:pic>
        <p:nvPicPr>
          <p:cNvPr id="2037" name="Google Shape;2037;p1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50525" y="3283268"/>
            <a:ext cx="7579075" cy="5827408"/>
          </a:xfrm>
          <a:prstGeom prst="rect">
            <a:avLst/>
          </a:prstGeom>
          <a:noFill/>
          <a:ln>
            <a:noFill/>
          </a:ln>
        </p:spPr>
      </p:pic>
      <p:sp>
        <p:nvSpPr>
          <p:cNvPr id="2038" name="Google Shape;2038;p120"/>
          <p:cNvSpPr txBox="1">
            <a:spLocks noGrp="1"/>
          </p:cNvSpPr>
          <p:nvPr>
            <p:ph type="body" idx="1"/>
          </p:nvPr>
        </p:nvSpPr>
        <p:spPr>
          <a:xfrm>
            <a:off x="861250" y="3845954"/>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Plotly Dash</a:t>
            </a:r>
            <a:r>
              <a:rPr lang="en-US">
                <a:solidFill>
                  <a:srgbClr val="999999"/>
                </a:solidFill>
              </a:rPr>
              <a:t> </a:t>
            </a:r>
            <a:r>
              <a:rPr lang="en-US"/>
              <a:t>is RAPIDS accelerated, combining the ease-of-use development and deployment of Dash apps with the compute speed of RAPIDS. Work continues to optimize Plotly’s API for even deeper RAPIDS integration. </a:t>
            </a:r>
            <a:endParaRPr/>
          </a:p>
          <a:p>
            <a:pPr marL="0" lvl="0" indent="0" algn="l" rtl="0">
              <a:lnSpc>
                <a:spcPct val="90000"/>
              </a:lnSpc>
              <a:spcBef>
                <a:spcPts val="1000"/>
              </a:spcBef>
              <a:spcAft>
                <a:spcPts val="0"/>
              </a:spcAft>
              <a:buNone/>
            </a:pPr>
            <a:endParaRPr/>
          </a:p>
          <a:p>
            <a:pPr marL="0" lvl="0" indent="0" algn="l" rtl="0">
              <a:spcBef>
                <a:spcPts val="0"/>
              </a:spcBef>
              <a:spcAft>
                <a:spcPts val="0"/>
              </a:spcAft>
              <a:buNone/>
            </a:pPr>
            <a:r>
              <a:rPr lang="en-US" sz="2800">
                <a:solidFill>
                  <a:schemeClr val="lt2"/>
                </a:solidFill>
              </a:rPr>
              <a:t>300 MILLION DATAPOINT CENSUS EXAMPLE</a:t>
            </a:r>
            <a:endParaRPr/>
          </a:p>
          <a:p>
            <a:pPr marL="0" lvl="0" indent="0" algn="l" rtl="0">
              <a:spcBef>
                <a:spcPts val="1000"/>
              </a:spcBef>
              <a:spcAft>
                <a:spcPts val="0"/>
              </a:spcAft>
              <a:buNone/>
            </a:pPr>
            <a:r>
              <a:rPr lang="en-US"/>
              <a:t>Interact with data points of every individual in the United States, in real time, with the 2010 Census visualization. Get the code on </a:t>
            </a:r>
            <a:r>
              <a:rPr lang="en-US" u="sng">
                <a:solidFill>
                  <a:srgbClr val="999999"/>
                </a:solidFill>
                <a:hlinkClick r:id="rId5">
                  <a:extLst>
                    <a:ext uri="{A12FA001-AC4F-418D-AE19-62706E023703}">
                      <ahyp:hlinkClr xmlns:ahyp="http://schemas.microsoft.com/office/drawing/2018/hyperlinkcolor" val="tx"/>
                    </a:ext>
                  </a:extLst>
                </a:hlinkClick>
              </a:rPr>
              <a:t>GitHub</a:t>
            </a:r>
            <a:r>
              <a:rPr lang="en-US"/>
              <a:t> and read about details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283110" lvl="0" indent="-161190" algn="l" rtl="0">
              <a:lnSpc>
                <a:spcPct val="90000"/>
              </a:lnSpc>
              <a:spcBef>
                <a:spcPts val="1500"/>
              </a:spcBef>
              <a:spcAft>
                <a:spcPts val="0"/>
              </a:spcAft>
              <a:buClr>
                <a:schemeClr val="lt2"/>
              </a:buClr>
              <a:buSzPts val="1920"/>
              <a:buFont typeface="Noto Sans Symbols"/>
              <a:buNone/>
            </a:pPr>
            <a:endParaRPr/>
          </a:p>
        </p:txBody>
      </p:sp>
      <p:sp>
        <p:nvSpPr>
          <p:cNvPr id="2039" name="Google Shape;2039;p120"/>
          <p:cNvSpPr txBox="1"/>
          <p:nvPr/>
        </p:nvSpPr>
        <p:spPr>
          <a:xfrm>
            <a:off x="10983375" y="9246750"/>
            <a:ext cx="5820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https://github.com/rapidsai/plotly-dash-rapids-census-demo</a:t>
            </a:r>
            <a:endParaRPr sz="1600">
              <a:solidFill>
                <a:srgbClr val="999999"/>
              </a:solidFill>
              <a:latin typeface="Trebuchet MS"/>
              <a:ea typeface="Trebuchet MS"/>
              <a:cs typeface="Trebuchet MS"/>
              <a:sym typeface="Trebuchet MS"/>
            </a:endParaRPr>
          </a:p>
        </p:txBody>
      </p:sp>
      <p:pic>
        <p:nvPicPr>
          <p:cNvPr id="2040" name="Google Shape;2040;p120" descr="A picture containing food&#10;&#10;Description automatically generated"/>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77275" y="3215351"/>
            <a:ext cx="2918625" cy="732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12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pyViz Community</a:t>
            </a:r>
            <a:endParaRPr/>
          </a:p>
        </p:txBody>
      </p:sp>
      <p:sp>
        <p:nvSpPr>
          <p:cNvPr id="2046" name="Google Shape;2046;p12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Python Visualizations</a:t>
            </a:r>
            <a:endParaRPr/>
          </a:p>
        </p:txBody>
      </p:sp>
      <p:pic>
        <p:nvPicPr>
          <p:cNvPr id="2047" name="Google Shape;2047;p12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14757" y="3749250"/>
            <a:ext cx="7740150" cy="4512500"/>
          </a:xfrm>
          <a:prstGeom prst="rect">
            <a:avLst/>
          </a:prstGeom>
          <a:noFill/>
          <a:ln>
            <a:noFill/>
          </a:ln>
        </p:spPr>
      </p:pic>
      <p:sp>
        <p:nvSpPr>
          <p:cNvPr id="2048" name="Google Shape;2048;p121"/>
          <p:cNvSpPr txBox="1"/>
          <p:nvPr/>
        </p:nvSpPr>
        <p:spPr>
          <a:xfrm>
            <a:off x="11388550" y="8425452"/>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https://datashader.org/</a:t>
            </a:r>
            <a:endParaRPr sz="1600">
              <a:solidFill>
                <a:srgbClr val="999999"/>
              </a:solidFill>
              <a:latin typeface="Trebuchet MS"/>
              <a:ea typeface="Trebuchet MS"/>
              <a:cs typeface="Trebuchet MS"/>
              <a:sym typeface="Trebuchet MS"/>
            </a:endParaRPr>
          </a:p>
        </p:txBody>
      </p:sp>
      <p:pic>
        <p:nvPicPr>
          <p:cNvPr id="2049" name="Google Shape;2049;p121" descr="A picture containing drawing&#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23685" y="6100280"/>
            <a:ext cx="2812104" cy="464074"/>
          </a:xfrm>
          <a:prstGeom prst="rect">
            <a:avLst/>
          </a:prstGeom>
          <a:noFill/>
          <a:ln>
            <a:noFill/>
          </a:ln>
        </p:spPr>
      </p:pic>
      <p:pic>
        <p:nvPicPr>
          <p:cNvPr id="2050" name="Google Shape;2050;p121" descr="A picture containing drawing&#10;&#10;Description automatically generated"/>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426124" y="6119751"/>
            <a:ext cx="1564261" cy="464075"/>
          </a:xfrm>
          <a:prstGeom prst="rect">
            <a:avLst/>
          </a:prstGeom>
          <a:noFill/>
          <a:ln>
            <a:noFill/>
          </a:ln>
        </p:spPr>
      </p:pic>
      <p:pic>
        <p:nvPicPr>
          <p:cNvPr id="2051" name="Google Shape;2051;p121" descr="A close up of a sign&#10;&#10;Description automatically generated"/>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25697" y="3114242"/>
            <a:ext cx="3080153" cy="786962"/>
          </a:xfrm>
          <a:prstGeom prst="rect">
            <a:avLst/>
          </a:prstGeom>
          <a:noFill/>
          <a:ln>
            <a:noFill/>
          </a:ln>
        </p:spPr>
      </p:pic>
      <p:pic>
        <p:nvPicPr>
          <p:cNvPr id="2052" name="Google Shape;2052;p121" descr="A picture containing drawing&#10;&#10;Description automatically generated"/>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426118" y="3224994"/>
            <a:ext cx="1823709" cy="565458"/>
          </a:xfrm>
          <a:prstGeom prst="rect">
            <a:avLst/>
          </a:prstGeom>
          <a:noFill/>
          <a:ln>
            <a:noFill/>
          </a:ln>
        </p:spPr>
      </p:pic>
      <p:sp>
        <p:nvSpPr>
          <p:cNvPr id="2053" name="Google Shape;2053;p121"/>
          <p:cNvSpPr txBox="1"/>
          <p:nvPr/>
        </p:nvSpPr>
        <p:spPr>
          <a:xfrm>
            <a:off x="625700" y="3790450"/>
            <a:ext cx="43722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to easily annotate and interactively explore data with minimal syntax. Work continues to optimize its API for deeper RAPIDS integration.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holoviews.org</a:t>
            </a:r>
            <a:endParaRPr sz="2000">
              <a:solidFill>
                <a:srgbClr val="A946E0"/>
              </a:solidFill>
              <a:latin typeface="Trebuchet MS"/>
              <a:ea typeface="Trebuchet MS"/>
              <a:cs typeface="Trebuchet MS"/>
              <a:sym typeface="Trebuchet MS"/>
            </a:endParaRPr>
          </a:p>
        </p:txBody>
      </p:sp>
      <p:sp>
        <p:nvSpPr>
          <p:cNvPr id="2054" name="Google Shape;2054;p121"/>
          <p:cNvSpPr txBox="1"/>
          <p:nvPr/>
        </p:nvSpPr>
        <p:spPr>
          <a:xfrm>
            <a:off x="5294577" y="3790450"/>
            <a:ext cx="44817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rgbClr val="666666"/>
                </a:solidFill>
                <a:latin typeface="Trebuchet MS"/>
                <a:ea typeface="Trebuchet MS"/>
                <a:cs typeface="Trebuchet MS"/>
                <a:sym typeface="Trebuchet MS"/>
              </a:rPr>
              <a:t>A higher-level plotting API built on HoloViews, work is ongoing to ensure its features can utilize the RAPIDS integration with HoloViews.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hvplot.holoviz.org</a:t>
            </a:r>
            <a:endParaRPr sz="2000">
              <a:solidFill>
                <a:srgbClr val="A946E0"/>
              </a:solidFill>
              <a:latin typeface="Trebuchet MS"/>
              <a:ea typeface="Trebuchet MS"/>
              <a:cs typeface="Trebuchet MS"/>
              <a:sym typeface="Trebuchet MS"/>
            </a:endParaRPr>
          </a:p>
        </p:txBody>
      </p:sp>
      <p:sp>
        <p:nvSpPr>
          <p:cNvPr id="2055" name="Google Shape;2055;p121"/>
          <p:cNvSpPr txBox="1"/>
          <p:nvPr/>
        </p:nvSpPr>
        <p:spPr>
          <a:xfrm>
            <a:off x="623674" y="6626175"/>
            <a:ext cx="4481700" cy="15696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 dask cuDF for accelerated server-side rendering of extremely high density visualizations. Work continues to optimize more of its features for GPUs.</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datashader.org</a:t>
            </a:r>
            <a:endParaRPr sz="2000">
              <a:latin typeface="Trebuchet MS"/>
              <a:ea typeface="Trebuchet MS"/>
              <a:cs typeface="Trebuchet MS"/>
              <a:sym typeface="Trebuchet MS"/>
            </a:endParaRPr>
          </a:p>
          <a:p>
            <a:pPr marL="0" marR="0" lvl="0" indent="0" algn="l" rtl="0">
              <a:spcBef>
                <a:spcPts val="0"/>
              </a:spcBef>
              <a:spcAft>
                <a:spcPts val="0"/>
              </a:spcAft>
              <a:buNone/>
            </a:pPr>
            <a:endParaRPr sz="2000">
              <a:solidFill>
                <a:srgbClr val="A946E0"/>
              </a:solidFill>
              <a:latin typeface="Trebuchet MS"/>
              <a:ea typeface="Trebuchet MS"/>
              <a:cs typeface="Trebuchet MS"/>
              <a:sym typeface="Trebuchet MS"/>
            </a:endParaRPr>
          </a:p>
        </p:txBody>
      </p:sp>
      <p:sp>
        <p:nvSpPr>
          <p:cNvPr id="2056" name="Google Shape;2056;p121"/>
          <p:cNvSpPr txBox="1"/>
          <p:nvPr/>
        </p:nvSpPr>
        <p:spPr>
          <a:xfrm>
            <a:off x="5294550" y="6626173"/>
            <a:ext cx="4481700" cy="18159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A backbone chart library used throughout the pyViz community, RAPIDS is actively supporting integration development to further its use in GPU accelerated libraries and enhance rendering performance.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bokeh.org</a:t>
            </a:r>
            <a:endParaRPr sz="2000">
              <a:solidFill>
                <a:srgbClr val="A946E0"/>
              </a:solidFill>
              <a:latin typeface="Trebuchet MS"/>
              <a:ea typeface="Trebuchet MS"/>
              <a:cs typeface="Trebuchet MS"/>
              <a:sym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122"/>
          <p:cNvSpPr txBox="1">
            <a:spLocks noGrp="1"/>
          </p:cNvSpPr>
          <p:nvPr>
            <p:ph type="title"/>
          </p:nvPr>
        </p:nvSpPr>
        <p:spPr>
          <a:xfrm>
            <a:off x="3106785" y="3998553"/>
            <a:ext cx="12074400" cy="2289900"/>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Community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sp>
        <p:nvSpPr>
          <p:cNvPr id="2066" name="Google Shape;2066;p123"/>
          <p:cNvSpPr txBox="1"/>
          <p:nvPr/>
        </p:nvSpPr>
        <p:spPr>
          <a:xfrm>
            <a:off x="1433605" y="8293960"/>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OPEN SOURCE</a:t>
            </a:r>
            <a:endParaRPr sz="2000" b="0" i="0" u="none" strike="noStrike" cap="none">
              <a:solidFill>
                <a:schemeClr val="lt2"/>
              </a:solidFill>
              <a:latin typeface="Trebuchet MS"/>
              <a:ea typeface="Trebuchet MS"/>
              <a:cs typeface="Trebuchet MS"/>
              <a:sym typeface="Trebuchet MS"/>
            </a:endParaRPr>
          </a:p>
        </p:txBody>
      </p:sp>
      <p:sp>
        <p:nvSpPr>
          <p:cNvPr id="2067" name="Google Shape;2067;p123"/>
          <p:cNvSpPr txBox="1"/>
          <p:nvPr/>
        </p:nvSpPr>
        <p:spPr>
          <a:xfrm>
            <a:off x="1272856" y="3059351"/>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CONTRIBUTORS</a:t>
            </a:r>
            <a:endParaRPr sz="2000" b="0" i="0" u="none" strike="noStrike" cap="none">
              <a:solidFill>
                <a:schemeClr val="lt2"/>
              </a:solidFill>
              <a:latin typeface="Trebuchet MS"/>
              <a:ea typeface="Trebuchet MS"/>
              <a:cs typeface="Trebuchet MS"/>
              <a:sym typeface="Trebuchet MS"/>
            </a:endParaRPr>
          </a:p>
        </p:txBody>
      </p:sp>
      <p:sp>
        <p:nvSpPr>
          <p:cNvPr id="2068" name="Google Shape;2068;p123"/>
          <p:cNvSpPr txBox="1"/>
          <p:nvPr/>
        </p:nvSpPr>
        <p:spPr>
          <a:xfrm>
            <a:off x="1272856" y="4967227"/>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ADOPTERS</a:t>
            </a:r>
            <a:endParaRPr sz="2000" b="0" i="0" u="none" strike="noStrike" cap="none">
              <a:solidFill>
                <a:schemeClr val="lt2"/>
              </a:solidFill>
              <a:latin typeface="Trebuchet MS"/>
              <a:ea typeface="Trebuchet MS"/>
              <a:cs typeface="Trebuchet MS"/>
              <a:sym typeface="Trebuchet MS"/>
            </a:endParaRPr>
          </a:p>
        </p:txBody>
      </p:sp>
      <p:pic>
        <p:nvPicPr>
          <p:cNvPr id="2069" name="Google Shape;2069;p1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32929" y="3293738"/>
            <a:ext cx="1323974" cy="225076"/>
          </a:xfrm>
          <a:prstGeom prst="rect">
            <a:avLst/>
          </a:prstGeom>
          <a:noFill/>
          <a:ln>
            <a:noFill/>
          </a:ln>
        </p:spPr>
      </p:pic>
      <p:pic>
        <p:nvPicPr>
          <p:cNvPr id="2070" name="Google Shape;2070;p12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716264" y="3251850"/>
            <a:ext cx="1033669" cy="321660"/>
          </a:xfrm>
          <a:prstGeom prst="rect">
            <a:avLst/>
          </a:prstGeom>
          <a:noFill/>
          <a:ln>
            <a:noFill/>
          </a:ln>
        </p:spPr>
      </p:pic>
      <p:pic>
        <p:nvPicPr>
          <p:cNvPr id="2071" name="Google Shape;2071;p123"/>
          <p:cNvPicPr preferRelativeResize="0"/>
          <p:nvPr/>
        </p:nvPicPr>
        <p:blipFill rotWithShape="1">
          <a:blip r:embed="rId5" cstate="email">
            <a:alphaModFix/>
            <a:extLst>
              <a:ext uri="{28A0092B-C50C-407E-A947-70E740481C1C}">
                <a14:useLocalDpi xmlns:a14="http://schemas.microsoft.com/office/drawing/2010/main"/>
              </a:ext>
            </a:extLst>
          </a:blip>
          <a:srcRect r="26071" b="56163"/>
          <a:stretch/>
        </p:blipFill>
        <p:spPr>
          <a:xfrm>
            <a:off x="7209294" y="3220923"/>
            <a:ext cx="954966" cy="365456"/>
          </a:xfrm>
          <a:prstGeom prst="rect">
            <a:avLst/>
          </a:prstGeom>
          <a:noFill/>
          <a:ln>
            <a:noFill/>
          </a:ln>
        </p:spPr>
      </p:pic>
      <p:pic>
        <p:nvPicPr>
          <p:cNvPr id="2072" name="Google Shape;2072;p12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623621" y="3155943"/>
            <a:ext cx="1141502" cy="482743"/>
          </a:xfrm>
          <a:prstGeom prst="rect">
            <a:avLst/>
          </a:prstGeom>
          <a:noFill/>
          <a:ln>
            <a:noFill/>
          </a:ln>
        </p:spPr>
      </p:pic>
      <p:pic>
        <p:nvPicPr>
          <p:cNvPr id="2073" name="Google Shape;2073;p123"/>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2438959" y="3291860"/>
            <a:ext cx="957959" cy="239489"/>
          </a:xfrm>
          <a:prstGeom prst="rect">
            <a:avLst/>
          </a:prstGeom>
          <a:noFill/>
          <a:ln>
            <a:noFill/>
          </a:ln>
        </p:spPr>
      </p:pic>
      <p:pic>
        <p:nvPicPr>
          <p:cNvPr id="2074" name="Google Shape;2074;p123"/>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856280" y="3180522"/>
            <a:ext cx="1243069" cy="471416"/>
          </a:xfrm>
          <a:prstGeom prst="rect">
            <a:avLst/>
          </a:prstGeom>
          <a:noFill/>
          <a:ln>
            <a:noFill/>
          </a:ln>
        </p:spPr>
      </p:pic>
      <p:pic>
        <p:nvPicPr>
          <p:cNvPr id="2075" name="Google Shape;2075;p123"/>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558709" y="3271161"/>
            <a:ext cx="1036046" cy="281085"/>
          </a:xfrm>
          <a:prstGeom prst="rect">
            <a:avLst/>
          </a:prstGeom>
          <a:noFill/>
          <a:ln>
            <a:noFill/>
          </a:ln>
        </p:spPr>
      </p:pic>
      <p:pic>
        <p:nvPicPr>
          <p:cNvPr id="2076" name="Google Shape;2076;p123"/>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871891" y="5179622"/>
            <a:ext cx="1853046" cy="298224"/>
          </a:xfrm>
          <a:prstGeom prst="rect">
            <a:avLst/>
          </a:prstGeom>
          <a:noFill/>
          <a:ln>
            <a:noFill/>
          </a:ln>
        </p:spPr>
      </p:pic>
      <p:pic>
        <p:nvPicPr>
          <p:cNvPr id="2077" name="Google Shape;2077;p123"/>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7699183" y="4896128"/>
            <a:ext cx="1015969" cy="571482"/>
          </a:xfrm>
          <a:prstGeom prst="rect">
            <a:avLst/>
          </a:prstGeom>
          <a:noFill/>
          <a:ln>
            <a:noFill/>
          </a:ln>
        </p:spPr>
      </p:pic>
      <p:pic>
        <p:nvPicPr>
          <p:cNvPr id="2078" name="Google Shape;2078;p123"/>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9224790" y="5204793"/>
            <a:ext cx="1172852" cy="316670"/>
          </a:xfrm>
          <a:prstGeom prst="rect">
            <a:avLst/>
          </a:prstGeom>
          <a:noFill/>
          <a:ln>
            <a:noFill/>
          </a:ln>
        </p:spPr>
      </p:pic>
      <p:pic>
        <p:nvPicPr>
          <p:cNvPr id="2079" name="Google Shape;2079;p123"/>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907282" y="5178287"/>
            <a:ext cx="744625" cy="306300"/>
          </a:xfrm>
          <a:prstGeom prst="rect">
            <a:avLst/>
          </a:prstGeom>
          <a:noFill/>
          <a:ln>
            <a:noFill/>
          </a:ln>
        </p:spPr>
      </p:pic>
      <p:pic>
        <p:nvPicPr>
          <p:cNvPr id="2080" name="Google Shape;2080;p123"/>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2161546" y="5096199"/>
            <a:ext cx="751466" cy="350414"/>
          </a:xfrm>
          <a:prstGeom prst="rect">
            <a:avLst/>
          </a:prstGeom>
          <a:noFill/>
          <a:ln>
            <a:noFill/>
          </a:ln>
        </p:spPr>
      </p:pic>
      <p:pic>
        <p:nvPicPr>
          <p:cNvPr id="2081" name="Google Shape;2081;p123"/>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3422652" y="5218970"/>
            <a:ext cx="1040967" cy="268354"/>
          </a:xfrm>
          <a:prstGeom prst="rect">
            <a:avLst/>
          </a:prstGeom>
          <a:noFill/>
          <a:ln>
            <a:noFill/>
          </a:ln>
        </p:spPr>
      </p:pic>
      <p:pic>
        <p:nvPicPr>
          <p:cNvPr id="2082" name="Google Shape;2082;p123"/>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4973256" y="5125278"/>
            <a:ext cx="873163" cy="381479"/>
          </a:xfrm>
          <a:prstGeom prst="rect">
            <a:avLst/>
          </a:prstGeom>
          <a:noFill/>
          <a:ln>
            <a:noFill/>
          </a:ln>
        </p:spPr>
      </p:pic>
      <p:pic>
        <p:nvPicPr>
          <p:cNvPr id="2083" name="Google Shape;2083;p123"/>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4568126" y="6060065"/>
            <a:ext cx="941812" cy="174906"/>
          </a:xfrm>
          <a:prstGeom prst="rect">
            <a:avLst/>
          </a:prstGeom>
          <a:noFill/>
          <a:ln>
            <a:noFill/>
          </a:ln>
        </p:spPr>
      </p:pic>
      <p:pic>
        <p:nvPicPr>
          <p:cNvPr id="2084" name="Google Shape;2084;p123"/>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6144420" y="6019817"/>
            <a:ext cx="748249" cy="255402"/>
          </a:xfrm>
          <a:prstGeom prst="rect">
            <a:avLst/>
          </a:prstGeom>
          <a:noFill/>
          <a:ln>
            <a:noFill/>
          </a:ln>
        </p:spPr>
      </p:pic>
      <p:pic>
        <p:nvPicPr>
          <p:cNvPr id="2085" name="Google Shape;2085;p123"/>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7527151" y="6011149"/>
            <a:ext cx="1137320" cy="272738"/>
          </a:xfrm>
          <a:prstGeom prst="rect">
            <a:avLst/>
          </a:prstGeom>
          <a:noFill/>
          <a:ln>
            <a:noFill/>
          </a:ln>
        </p:spPr>
      </p:pic>
      <p:pic>
        <p:nvPicPr>
          <p:cNvPr id="2086" name="Google Shape;2086;p123"/>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9298953" y="6035612"/>
            <a:ext cx="985661" cy="223813"/>
          </a:xfrm>
          <a:prstGeom prst="rect">
            <a:avLst/>
          </a:prstGeom>
          <a:noFill/>
          <a:ln>
            <a:noFill/>
          </a:ln>
        </p:spPr>
      </p:pic>
      <p:pic>
        <p:nvPicPr>
          <p:cNvPr id="2087" name="Google Shape;2087;p123"/>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919096" y="6025760"/>
            <a:ext cx="1217572" cy="243516"/>
          </a:xfrm>
          <a:prstGeom prst="rect">
            <a:avLst/>
          </a:prstGeom>
          <a:noFill/>
          <a:ln>
            <a:noFill/>
          </a:ln>
        </p:spPr>
      </p:pic>
      <p:pic>
        <p:nvPicPr>
          <p:cNvPr id="2088" name="Google Shape;2088;p123"/>
          <p:cNvPicPr preferRelativeResize="0"/>
          <p:nvPr/>
        </p:nvPicPr>
        <p:blipFill rotWithShape="1">
          <a:blip r:embed="rId22" cstate="email">
            <a:alphaModFix/>
            <a:extLst>
              <a:ext uri="{28A0092B-C50C-407E-A947-70E740481C1C}">
                <a14:useLocalDpi xmlns:a14="http://schemas.microsoft.com/office/drawing/2010/main"/>
              </a:ext>
            </a:extLst>
          </a:blip>
          <a:srcRect l="16377" t="27568" r="17319" b="27214"/>
          <a:stretch/>
        </p:blipFill>
        <p:spPr>
          <a:xfrm>
            <a:off x="6122206" y="6687799"/>
            <a:ext cx="592740" cy="227379"/>
          </a:xfrm>
          <a:prstGeom prst="rect">
            <a:avLst/>
          </a:prstGeom>
          <a:noFill/>
          <a:ln>
            <a:noFill/>
          </a:ln>
        </p:spPr>
      </p:pic>
      <p:pic>
        <p:nvPicPr>
          <p:cNvPr id="2089" name="Google Shape;2089;p123"/>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6939537" y="6516046"/>
            <a:ext cx="789727" cy="613335"/>
          </a:xfrm>
          <a:prstGeom prst="rect">
            <a:avLst/>
          </a:prstGeom>
          <a:noFill/>
          <a:ln>
            <a:noFill/>
          </a:ln>
        </p:spPr>
      </p:pic>
      <p:pic>
        <p:nvPicPr>
          <p:cNvPr id="2090" name="Google Shape;2090;p123"/>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3898865" y="8423195"/>
            <a:ext cx="1242977" cy="454334"/>
          </a:xfrm>
          <a:prstGeom prst="rect">
            <a:avLst/>
          </a:prstGeom>
          <a:noFill/>
          <a:ln>
            <a:noFill/>
          </a:ln>
        </p:spPr>
      </p:pic>
      <p:pic>
        <p:nvPicPr>
          <p:cNvPr id="2091" name="Google Shape;2091;p123"/>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5603992" y="8475628"/>
            <a:ext cx="1149586" cy="357732"/>
          </a:xfrm>
          <a:prstGeom prst="rect">
            <a:avLst/>
          </a:prstGeom>
          <a:noFill/>
          <a:ln>
            <a:noFill/>
          </a:ln>
        </p:spPr>
      </p:pic>
      <p:pic>
        <p:nvPicPr>
          <p:cNvPr id="2092" name="Google Shape;2092;p123"/>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8819380" y="8476426"/>
            <a:ext cx="861146" cy="348123"/>
          </a:xfrm>
          <a:prstGeom prst="rect">
            <a:avLst/>
          </a:prstGeom>
          <a:noFill/>
          <a:ln>
            <a:noFill/>
          </a:ln>
        </p:spPr>
      </p:pic>
      <p:pic>
        <p:nvPicPr>
          <p:cNvPr id="2093" name="Google Shape;2093;p123"/>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10142676" y="8534400"/>
            <a:ext cx="755163" cy="264012"/>
          </a:xfrm>
          <a:prstGeom prst="rect">
            <a:avLst/>
          </a:prstGeom>
          <a:noFill/>
          <a:ln>
            <a:noFill/>
          </a:ln>
        </p:spPr>
      </p:pic>
      <p:pic>
        <p:nvPicPr>
          <p:cNvPr id="2094" name="Google Shape;2094;p123"/>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11359989" y="8547779"/>
            <a:ext cx="616090" cy="180216"/>
          </a:xfrm>
          <a:prstGeom prst="rect">
            <a:avLst/>
          </a:prstGeom>
          <a:noFill/>
          <a:ln>
            <a:noFill/>
          </a:ln>
        </p:spPr>
      </p:pic>
      <p:pic>
        <p:nvPicPr>
          <p:cNvPr id="2095" name="Google Shape;2095;p123"/>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12438229" y="8534399"/>
            <a:ext cx="915466" cy="245433"/>
          </a:xfrm>
          <a:prstGeom prst="rect">
            <a:avLst/>
          </a:prstGeom>
          <a:noFill/>
          <a:ln>
            <a:noFill/>
          </a:ln>
        </p:spPr>
      </p:pic>
      <p:pic>
        <p:nvPicPr>
          <p:cNvPr id="2096" name="Google Shape;2096;p123"/>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13815845" y="8351416"/>
            <a:ext cx="797584" cy="429325"/>
          </a:xfrm>
          <a:prstGeom prst="rect">
            <a:avLst/>
          </a:prstGeom>
          <a:noFill/>
          <a:ln>
            <a:noFill/>
          </a:ln>
        </p:spPr>
      </p:pic>
      <p:pic>
        <p:nvPicPr>
          <p:cNvPr id="2097" name="Google Shape;2097;p123"/>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15075578" y="8441635"/>
            <a:ext cx="721635" cy="277687"/>
          </a:xfrm>
          <a:prstGeom prst="rect">
            <a:avLst/>
          </a:prstGeom>
          <a:noFill/>
          <a:ln>
            <a:noFill/>
          </a:ln>
        </p:spPr>
      </p:pic>
      <p:pic>
        <p:nvPicPr>
          <p:cNvPr id="2098" name="Google Shape;2098;p123"/>
          <p:cNvPicPr preferRelativeResize="0"/>
          <p:nvPr/>
        </p:nvPicPr>
        <p:blipFill rotWithShape="1">
          <a:blip r:embed="rId5" cstate="email">
            <a:alphaModFix/>
            <a:extLst>
              <a:ext uri="{28A0092B-C50C-407E-A947-70E740481C1C}">
                <a14:useLocalDpi xmlns:a14="http://schemas.microsoft.com/office/drawing/2010/main"/>
              </a:ext>
            </a:extLst>
          </a:blip>
          <a:srcRect r="26071" b="56163"/>
          <a:stretch/>
        </p:blipFill>
        <p:spPr>
          <a:xfrm>
            <a:off x="6234578" y="5139679"/>
            <a:ext cx="954966" cy="365456"/>
          </a:xfrm>
          <a:prstGeom prst="rect">
            <a:avLst/>
          </a:prstGeom>
          <a:noFill/>
          <a:ln>
            <a:noFill/>
          </a:ln>
        </p:spPr>
      </p:pic>
      <p:cxnSp>
        <p:nvCxnSpPr>
          <p:cNvPr id="2099" name="Google Shape;2099;p123"/>
          <p:cNvCxnSpPr/>
          <p:nvPr/>
        </p:nvCxnSpPr>
        <p:spPr>
          <a:xfrm>
            <a:off x="4306957" y="4426229"/>
            <a:ext cx="11158330" cy="0"/>
          </a:xfrm>
          <a:prstGeom prst="straightConnector1">
            <a:avLst/>
          </a:prstGeom>
          <a:noFill/>
          <a:ln w="19050" cap="flat" cmpd="sng">
            <a:solidFill>
              <a:schemeClr val="lt2"/>
            </a:solidFill>
            <a:prstDash val="solid"/>
            <a:round/>
            <a:headEnd type="none" w="sm" len="sm"/>
            <a:tailEnd type="none" w="sm" len="sm"/>
          </a:ln>
        </p:spPr>
      </p:cxnSp>
      <p:cxnSp>
        <p:nvCxnSpPr>
          <p:cNvPr id="2100" name="Google Shape;2100;p123"/>
          <p:cNvCxnSpPr/>
          <p:nvPr/>
        </p:nvCxnSpPr>
        <p:spPr>
          <a:xfrm>
            <a:off x="4306957" y="7513983"/>
            <a:ext cx="11158330" cy="0"/>
          </a:xfrm>
          <a:prstGeom prst="straightConnector1">
            <a:avLst/>
          </a:prstGeom>
          <a:noFill/>
          <a:ln w="19050" cap="flat" cmpd="sng">
            <a:solidFill>
              <a:schemeClr val="lt2"/>
            </a:solidFill>
            <a:prstDash val="solid"/>
            <a:round/>
            <a:headEnd type="none" w="sm" len="sm"/>
            <a:tailEnd type="none" w="sm" len="sm"/>
          </a:ln>
        </p:spPr>
      </p:cxnSp>
      <p:sp>
        <p:nvSpPr>
          <p:cNvPr id="2101" name="Google Shape;2101;p12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Ecosystem Partners</a:t>
            </a:r>
            <a:endParaRPr/>
          </a:p>
        </p:txBody>
      </p:sp>
      <p:pic>
        <p:nvPicPr>
          <p:cNvPr id="2102" name="Google Shape;2102;p123"/>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215728" y="8412602"/>
            <a:ext cx="1141502" cy="482743"/>
          </a:xfrm>
          <a:prstGeom prst="rect">
            <a:avLst/>
          </a:prstGeom>
          <a:noFill/>
          <a:ln>
            <a:noFill/>
          </a:ln>
        </p:spPr>
      </p:pic>
      <p:pic>
        <p:nvPicPr>
          <p:cNvPr id="2103" name="Google Shape;2103;p123"/>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10224484" y="3226250"/>
            <a:ext cx="679678" cy="357725"/>
          </a:xfrm>
          <a:prstGeom prst="rect">
            <a:avLst/>
          </a:prstGeom>
          <a:noFill/>
          <a:ln>
            <a:noFill/>
          </a:ln>
        </p:spPr>
      </p:pic>
      <p:pic>
        <p:nvPicPr>
          <p:cNvPr id="2104" name="Google Shape;2104;p123"/>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11363523" y="3089268"/>
            <a:ext cx="616075" cy="616083"/>
          </a:xfrm>
          <a:prstGeom prst="rect">
            <a:avLst/>
          </a:prstGeom>
          <a:noFill/>
          <a:ln>
            <a:noFill/>
          </a:ln>
        </p:spPr>
      </p:pic>
      <p:pic>
        <p:nvPicPr>
          <p:cNvPr id="2105" name="Google Shape;2105;p123"/>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12771150" y="6006494"/>
            <a:ext cx="1137325" cy="282049"/>
          </a:xfrm>
          <a:prstGeom prst="rect">
            <a:avLst/>
          </a:prstGeom>
          <a:noFill/>
          <a:ln>
            <a:noFill/>
          </a:ln>
        </p:spPr>
      </p:pic>
      <p:pic>
        <p:nvPicPr>
          <p:cNvPr id="2106" name="Google Shape;2106;p123"/>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9534645" y="6391851"/>
            <a:ext cx="1243074" cy="932299"/>
          </a:xfrm>
          <a:prstGeom prst="rect">
            <a:avLst/>
          </a:prstGeom>
          <a:noFill/>
          <a:ln>
            <a:noFill/>
          </a:ln>
        </p:spPr>
      </p:pic>
      <p:pic>
        <p:nvPicPr>
          <p:cNvPr id="2107" name="Google Shape;2107;p123"/>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11002309" y="6549955"/>
            <a:ext cx="616075" cy="616083"/>
          </a:xfrm>
          <a:prstGeom prst="rect">
            <a:avLst/>
          </a:prstGeom>
          <a:noFill/>
          <a:ln>
            <a:noFill/>
          </a:ln>
        </p:spPr>
      </p:pic>
      <p:pic>
        <p:nvPicPr>
          <p:cNvPr id="2108" name="Google Shape;2108;p123"/>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11842975" y="6418175"/>
            <a:ext cx="1172850" cy="879638"/>
          </a:xfrm>
          <a:prstGeom prst="rect">
            <a:avLst/>
          </a:prstGeom>
          <a:noFill/>
          <a:ln>
            <a:noFill/>
          </a:ln>
        </p:spPr>
      </p:pic>
      <p:pic>
        <p:nvPicPr>
          <p:cNvPr id="2109" name="Google Shape;2109;p123"/>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7953854" y="6390350"/>
            <a:ext cx="1356201" cy="1017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114"/>
        <p:cNvGrpSpPr/>
        <p:nvPr/>
      </p:nvGrpSpPr>
      <p:grpSpPr>
        <a:xfrm>
          <a:off x="0" y="0"/>
          <a:ext cx="0" cy="0"/>
          <a:chOff x="0" y="0"/>
          <a:chExt cx="0" cy="0"/>
        </a:xfrm>
      </p:grpSpPr>
      <p:sp>
        <p:nvSpPr>
          <p:cNvPr id="2115" name="Google Shape;2115;p124"/>
          <p:cNvSpPr txBox="1"/>
          <p:nvPr/>
        </p:nvSpPr>
        <p:spPr>
          <a:xfrm>
            <a:off x="7024132" y="7312007"/>
            <a:ext cx="4246086"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GPU accelerated SQL engine built on top of RAPIDS</a:t>
            </a:r>
            <a:endParaRPr/>
          </a:p>
        </p:txBody>
      </p:sp>
      <p:sp>
        <p:nvSpPr>
          <p:cNvPr id="2116" name="Google Shape;2116;p124"/>
          <p:cNvSpPr txBox="1"/>
          <p:nvPr/>
        </p:nvSpPr>
        <p:spPr>
          <a:xfrm>
            <a:off x="12231185" y="7312007"/>
            <a:ext cx="5029200"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Distributed stream processing </a:t>
            </a:r>
            <a:br>
              <a:rPr lang="en-US" sz="2200" b="0" i="0" u="none" strike="noStrike" cap="none">
                <a:solidFill>
                  <a:schemeClr val="accent4"/>
                </a:solidFill>
                <a:latin typeface="Trebuchet MS"/>
                <a:ea typeface="Trebuchet MS"/>
                <a:cs typeface="Trebuchet MS"/>
                <a:sym typeface="Trebuchet MS"/>
              </a:rPr>
            </a:br>
            <a:r>
              <a:rPr lang="en-US" sz="2200" b="0" i="0" u="none" strike="noStrike" cap="none">
                <a:solidFill>
                  <a:schemeClr val="accent4"/>
                </a:solidFill>
                <a:latin typeface="Trebuchet MS"/>
                <a:ea typeface="Trebuchet MS"/>
                <a:cs typeface="Trebuchet MS"/>
                <a:sym typeface="Trebuchet MS"/>
              </a:rPr>
              <a:t>using RAPIDS and Dask</a:t>
            </a:r>
            <a:endParaRPr sz="2200" b="0" i="0" u="none" strike="noStrike" cap="none">
              <a:solidFill>
                <a:schemeClr val="accent4"/>
              </a:solidFill>
              <a:latin typeface="Trebuchet MS"/>
              <a:ea typeface="Trebuchet MS"/>
              <a:cs typeface="Trebuchet MS"/>
              <a:sym typeface="Trebuchet MS"/>
            </a:endParaRPr>
          </a:p>
        </p:txBody>
      </p:sp>
      <p:sp>
        <p:nvSpPr>
          <p:cNvPr id="2117" name="Google Shape;2117;p124"/>
          <p:cNvSpPr txBox="1"/>
          <p:nvPr/>
        </p:nvSpPr>
        <p:spPr>
          <a:xfrm>
            <a:off x="1049958" y="7312007"/>
            <a:ext cx="5029200" cy="100642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lang="en-US" sz="2200" b="0" i="0" u="none" strike="noStrike" cap="none">
                <a:solidFill>
                  <a:schemeClr val="accent4"/>
                </a:solidFill>
                <a:latin typeface="Trebuchet MS"/>
                <a:ea typeface="Trebuchet MS"/>
                <a:cs typeface="Trebuchet MS"/>
                <a:sym typeface="Trebuchet MS"/>
              </a:rPr>
              <a:t> RAPIDS and Dask</a:t>
            </a:r>
            <a:endParaRPr/>
          </a:p>
        </p:txBody>
      </p:sp>
      <p:sp>
        <p:nvSpPr>
          <p:cNvPr id="2118" name="Google Shape;2118;p124"/>
          <p:cNvSpPr txBox="1"/>
          <p:nvPr/>
        </p:nvSpPr>
        <p:spPr>
          <a:xfrm>
            <a:off x="12896265" y="4406404"/>
            <a:ext cx="3715500" cy="15315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dk2"/>
                </a:solidFill>
                <a:latin typeface="Trebuchet MS"/>
                <a:ea typeface="Trebuchet MS"/>
                <a:cs typeface="Trebuchet MS"/>
                <a:sym typeface="Trebuchet MS"/>
              </a:rPr>
              <a:t>Streamz</a:t>
            </a:r>
            <a:endParaRPr sz="5400" b="1" i="0" u="none" strike="noStrike" cap="none">
              <a:solidFill>
                <a:schemeClr val="dk2"/>
              </a:solidFill>
              <a:latin typeface="Trebuchet MS"/>
              <a:ea typeface="Trebuchet MS"/>
              <a:cs typeface="Trebuchet MS"/>
              <a:sym typeface="Trebuchet MS"/>
            </a:endParaRPr>
          </a:p>
        </p:txBody>
      </p:sp>
      <p:pic>
        <p:nvPicPr>
          <p:cNvPr id="2119" name="Google Shape;2119;p1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61606" y="4564834"/>
            <a:ext cx="3971138" cy="1235752"/>
          </a:xfrm>
          <a:prstGeom prst="rect">
            <a:avLst/>
          </a:prstGeom>
          <a:noFill/>
          <a:ln>
            <a:noFill/>
          </a:ln>
        </p:spPr>
      </p:pic>
      <p:sp>
        <p:nvSpPr>
          <p:cNvPr id="2120" name="Google Shape;2120;p12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Building on Top of RAPIDS</a:t>
            </a:r>
            <a:endParaRPr/>
          </a:p>
        </p:txBody>
      </p:sp>
      <p:sp>
        <p:nvSpPr>
          <p:cNvPr id="2121" name="Google Shape;2121;p12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 Bigger, Better, Stronger Ecosystem for All</a:t>
            </a:r>
            <a:endParaRPr/>
          </a:p>
        </p:txBody>
      </p:sp>
      <p:sp>
        <p:nvSpPr>
          <p:cNvPr id="2122" name="Google Shape;2122;p124"/>
          <p:cNvSpPr txBox="1"/>
          <p:nvPr/>
        </p:nvSpPr>
        <p:spPr>
          <a:xfrm>
            <a:off x="2136250" y="4690250"/>
            <a:ext cx="2856600" cy="9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4"/>
          <p:cNvSpPr txBox="1">
            <a:spLocks noGrp="1"/>
          </p:cNvSpPr>
          <p:nvPr>
            <p:ph type="title"/>
          </p:nvPr>
        </p:nvSpPr>
        <p:spPr>
          <a:xfrm>
            <a:off x="830580" y="6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Lightning-fast performance on real-world use cases</a:t>
            </a:r>
            <a:endParaRPr/>
          </a:p>
        </p:txBody>
      </p:sp>
      <p:sp>
        <p:nvSpPr>
          <p:cNvPr id="724" name="Google Shape;724;p44"/>
          <p:cNvSpPr txBox="1"/>
          <p:nvPr/>
        </p:nvSpPr>
        <p:spPr>
          <a:xfrm>
            <a:off x="830575" y="2212925"/>
            <a:ext cx="9102600" cy="5438400"/>
          </a:xfrm>
          <a:prstGeom prst="rect">
            <a:avLst/>
          </a:prstGeom>
          <a:noFill/>
          <a:ln>
            <a:noFill/>
          </a:ln>
        </p:spPr>
        <p:txBody>
          <a:bodyPr spcFirstLastPara="1" wrap="square" lIns="91425" tIns="45700" rIns="91425" bIns="45700" anchor="t" anchorCtr="0">
            <a:noAutofit/>
          </a:bodyPr>
          <a:lstStyle/>
          <a:p>
            <a:pPr marL="76200" lvl="0" indent="0" algn="l" rtl="0">
              <a:lnSpc>
                <a:spcPct val="90000"/>
              </a:lnSpc>
              <a:spcBef>
                <a:spcPts val="1000"/>
              </a:spcBef>
              <a:spcAft>
                <a:spcPts val="0"/>
              </a:spcAft>
              <a:buClr>
                <a:srgbClr val="CDCDCD"/>
              </a:buClr>
              <a:buSzPts val="3600"/>
              <a:buFont typeface="Trebuchet MS"/>
              <a:buNone/>
            </a:pPr>
            <a:r>
              <a:rPr lang="en-US" sz="2400">
                <a:solidFill>
                  <a:srgbClr val="5E5E5E"/>
                </a:solidFill>
                <a:latin typeface="Trebuchet MS"/>
                <a:ea typeface="Trebuchet MS"/>
                <a:cs typeface="Trebuchet MS"/>
                <a:sym typeface="Trebuchet MS"/>
              </a:rPr>
              <a:t>GPU Big Data Benchmark (GPU-BDB) is a data science benchmark derived from TPCx-BB</a:t>
            </a:r>
            <a:r>
              <a:rPr lang="en-US" sz="2400" baseline="30000">
                <a:solidFill>
                  <a:srgbClr val="5E5E5E"/>
                </a:solidFill>
                <a:latin typeface="Trebuchet MS"/>
                <a:ea typeface="Trebuchet MS"/>
                <a:cs typeface="Trebuchet MS"/>
                <a:sym typeface="Trebuchet MS"/>
              </a:rPr>
              <a:t>1</a:t>
            </a:r>
            <a:r>
              <a:rPr lang="en-US" sz="2400">
                <a:solidFill>
                  <a:srgbClr val="5E5E5E"/>
                </a:solidFill>
                <a:latin typeface="Trebuchet MS"/>
                <a:ea typeface="Trebuchet MS"/>
                <a:cs typeface="Trebuchet MS"/>
                <a:sym typeface="Trebuchet MS"/>
              </a:rPr>
              <a:t>, consisting of 30 end-to-end queries representing real-world ETL and Machine Learning workflows. It involves both structured and unstructured data. The benchmark starts with reading data from disk, performs common analytical and ML techniques (including NLP), then writes results back to disk to simulate a real world workflow.</a:t>
            </a:r>
            <a:endParaRPr sz="2100">
              <a:solidFill>
                <a:schemeClr val="dk2"/>
              </a:solidFill>
            </a:endParaRPr>
          </a:p>
          <a:p>
            <a:pPr marL="76200" lvl="0" indent="0" algn="l" rtl="0">
              <a:lnSpc>
                <a:spcPct val="90000"/>
              </a:lnSpc>
              <a:spcBef>
                <a:spcPts val="1000"/>
              </a:spcBef>
              <a:spcAft>
                <a:spcPts val="0"/>
              </a:spcAft>
              <a:buClr>
                <a:srgbClr val="CDCDCD"/>
              </a:buClr>
              <a:buSzPts val="3600"/>
              <a:buFont typeface="Trebuchet MS"/>
              <a:buNone/>
            </a:pPr>
            <a:endParaRPr sz="2400">
              <a:solidFill>
                <a:srgbClr val="5E5E5E"/>
              </a:solidFill>
              <a:latin typeface="Trebuchet MS"/>
              <a:ea typeface="Trebuchet MS"/>
              <a:cs typeface="Trebuchet MS"/>
              <a:sym typeface="Trebuchet MS"/>
            </a:endParaRPr>
          </a:p>
          <a:p>
            <a:pPr marL="76200" lvl="0" indent="0" algn="l" rtl="0">
              <a:lnSpc>
                <a:spcPct val="90000"/>
              </a:lnSpc>
              <a:spcBef>
                <a:spcPts val="1000"/>
              </a:spcBef>
              <a:spcAft>
                <a:spcPts val="0"/>
              </a:spcAft>
              <a:buClr>
                <a:srgbClr val="CDCDCD"/>
              </a:buClr>
              <a:buSzPts val="3600"/>
              <a:buFont typeface="Trebuchet MS"/>
              <a:buNone/>
            </a:pPr>
            <a:r>
              <a:rPr lang="en-US" sz="2400">
                <a:solidFill>
                  <a:srgbClr val="5E5E5E"/>
                </a:solidFill>
                <a:latin typeface="Trebuchet MS"/>
                <a:ea typeface="Trebuchet MS"/>
                <a:cs typeface="Trebuchet MS"/>
                <a:sym typeface="Trebuchet MS"/>
              </a:rPr>
              <a:t>Results at 10TB scale show RAPIDS’ performance increasing over time, while TCO continues to go down. The recently announced DGX-A100 640GB is perfectly suited to data science workloads, and lets us do more work in almost half as many nodes as the DGX-A100 320GB (6 nodes vs 10) for even better TCO.</a:t>
            </a:r>
            <a:endParaRPr sz="2200">
              <a:solidFill>
                <a:schemeClr val="accent4"/>
              </a:solidFill>
              <a:latin typeface="Trebuchet MS"/>
              <a:ea typeface="Trebuchet MS"/>
              <a:cs typeface="Trebuchet MS"/>
              <a:sym typeface="Trebuchet MS"/>
            </a:endParaRPr>
          </a:p>
        </p:txBody>
      </p:sp>
      <p:grpSp>
        <p:nvGrpSpPr>
          <p:cNvPr id="725" name="Google Shape;725;p44"/>
          <p:cNvGrpSpPr/>
          <p:nvPr/>
        </p:nvGrpSpPr>
        <p:grpSpPr>
          <a:xfrm>
            <a:off x="911538" y="7194121"/>
            <a:ext cx="6521783" cy="1485653"/>
            <a:chOff x="2049525" y="7651321"/>
            <a:chExt cx="6521783" cy="1485653"/>
          </a:xfrm>
        </p:grpSpPr>
        <p:pic>
          <p:nvPicPr>
            <p:cNvPr id="726" name="Google Shape;726;p4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049525" y="7767793"/>
              <a:ext cx="1523485" cy="1252708"/>
            </a:xfrm>
            <a:prstGeom prst="rect">
              <a:avLst/>
            </a:prstGeom>
            <a:noFill/>
            <a:ln>
              <a:noFill/>
            </a:ln>
          </p:spPr>
        </p:pic>
        <p:pic>
          <p:nvPicPr>
            <p:cNvPr id="727" name="Google Shape;727;p44"/>
            <p:cNvPicPr preferRelativeResize="0"/>
            <p:nvPr/>
          </p:nvPicPr>
          <p:blipFill rotWithShape="1">
            <a:blip r:embed="rId4">
              <a:alphaModFix/>
            </a:blip>
            <a:srcRect/>
            <a:stretch/>
          </p:blipFill>
          <p:spPr>
            <a:xfrm>
              <a:off x="3934055" y="7651321"/>
              <a:ext cx="1485638" cy="1485653"/>
            </a:xfrm>
            <a:prstGeom prst="rect">
              <a:avLst/>
            </a:prstGeom>
            <a:noFill/>
            <a:ln>
              <a:noFill/>
            </a:ln>
          </p:spPr>
        </p:pic>
        <p:pic>
          <p:nvPicPr>
            <p:cNvPr id="728" name="Google Shape;728;p44" descr="A close up of a sign&#10;&#10;Description generated with high confidence"/>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780738" y="7770068"/>
              <a:ext cx="1214763" cy="1248160"/>
            </a:xfrm>
            <a:prstGeom prst="rect">
              <a:avLst/>
            </a:prstGeom>
            <a:noFill/>
            <a:ln>
              <a:noFill/>
            </a:ln>
          </p:spPr>
        </p:pic>
        <p:pic>
          <p:nvPicPr>
            <p:cNvPr id="729" name="Google Shape;729;p4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356546" y="7786761"/>
              <a:ext cx="1214763" cy="1214774"/>
            </a:xfrm>
            <a:prstGeom prst="rect">
              <a:avLst/>
            </a:prstGeom>
            <a:noFill/>
            <a:ln>
              <a:noFill/>
            </a:ln>
          </p:spPr>
        </p:pic>
      </p:grpSp>
      <p:pic>
        <p:nvPicPr>
          <p:cNvPr id="730" name="Google Shape;730;p4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9940739" y="2281831"/>
            <a:ext cx="7830481" cy="4881502"/>
          </a:xfrm>
          <a:prstGeom prst="rect">
            <a:avLst/>
          </a:prstGeom>
          <a:noFill/>
          <a:ln>
            <a:noFill/>
          </a:ln>
        </p:spPr>
      </p:pic>
      <p:sp>
        <p:nvSpPr>
          <p:cNvPr id="731" name="Google Shape;731;p44"/>
          <p:cNvSpPr txBox="1"/>
          <p:nvPr/>
        </p:nvSpPr>
        <p:spPr>
          <a:xfrm>
            <a:off x="10071561" y="7056520"/>
            <a:ext cx="7568700" cy="3172800"/>
          </a:xfrm>
          <a:prstGeom prst="rect">
            <a:avLst/>
          </a:prstGeom>
          <a:noFill/>
          <a:ln>
            <a:noFill/>
          </a:ln>
        </p:spPr>
        <p:txBody>
          <a:bodyPr spcFirstLastPara="1" wrap="square" lIns="91425" tIns="45675" rIns="91425" bIns="45675" anchor="t" anchorCtr="0">
            <a:noAutofit/>
          </a:bodyPr>
          <a:lstStyle/>
          <a:p>
            <a:pPr marL="76200" marR="0" lvl="0" indent="0" algn="ctr" rtl="0">
              <a:lnSpc>
                <a:spcPct val="90000"/>
              </a:lnSpc>
              <a:spcBef>
                <a:spcPts val="1000"/>
              </a:spcBef>
              <a:spcAft>
                <a:spcPts val="0"/>
              </a:spcAft>
              <a:buClr>
                <a:srgbClr val="CDCDCD"/>
              </a:buClr>
              <a:buSzPts val="3600"/>
              <a:buFont typeface="Trebuchet MS"/>
              <a:buNone/>
            </a:pPr>
            <a:r>
              <a:rPr lang="en-US" sz="2400" b="1" i="0" u="none" strike="noStrike" cap="none">
                <a:solidFill>
                  <a:srgbClr val="5E5E5E"/>
                </a:solidFill>
                <a:latin typeface="Trebuchet MS"/>
                <a:ea typeface="Trebuchet MS"/>
                <a:cs typeface="Trebuchet MS"/>
                <a:sym typeface="Trebuchet MS"/>
              </a:rPr>
              <a:t>Continuous Improvement</a:t>
            </a:r>
            <a:endParaRPr sz="2100"/>
          </a:p>
          <a:p>
            <a:pPr marL="457200" marR="0" lvl="0" indent="-381000" algn="l" rtl="0">
              <a:lnSpc>
                <a:spcPct val="90000"/>
              </a:lnSpc>
              <a:spcBef>
                <a:spcPts val="1000"/>
              </a:spcBef>
              <a:spcAft>
                <a:spcPts val="0"/>
              </a:spcAft>
              <a:buClr>
                <a:srgbClr val="5E5E5E"/>
              </a:buClr>
              <a:buSzPts val="2400"/>
              <a:buFont typeface="Trebuchet MS"/>
              <a:buChar char="●"/>
            </a:pPr>
            <a:r>
              <a:rPr lang="en-US" sz="2400" b="0" i="0" u="none" strike="noStrike" cap="none">
                <a:solidFill>
                  <a:srgbClr val="5E5E5E"/>
                </a:solidFill>
                <a:latin typeface="Trebuchet MS"/>
                <a:ea typeface="Trebuchet MS"/>
                <a:cs typeface="Trebuchet MS"/>
                <a:sym typeface="Trebuchet MS"/>
              </a:rPr>
              <a:t>2.8x performance, almost a third the nodes, and cheaper to boot—in &lt;1 year</a:t>
            </a:r>
            <a:endParaRPr sz="2100"/>
          </a:p>
          <a:p>
            <a:pPr marL="457200" marR="0" lvl="0" indent="-381000" algn="l" rtl="0">
              <a:lnSpc>
                <a:spcPct val="90000"/>
              </a:lnSpc>
              <a:spcBef>
                <a:spcPts val="0"/>
              </a:spcBef>
              <a:spcAft>
                <a:spcPts val="0"/>
              </a:spcAft>
              <a:buClr>
                <a:srgbClr val="5E5E5E"/>
              </a:buClr>
              <a:buSzPts val="2400"/>
              <a:buFont typeface="Trebuchet MS"/>
              <a:buChar char="●"/>
            </a:pPr>
            <a:r>
              <a:rPr lang="en-US" sz="2400" b="0" i="0" u="none" strike="noStrike" cap="none">
                <a:solidFill>
                  <a:srgbClr val="5E5E5E"/>
                </a:solidFill>
                <a:latin typeface="Trebuchet MS"/>
                <a:ea typeface="Trebuchet MS"/>
                <a:cs typeface="Trebuchet MS"/>
                <a:sym typeface="Trebuchet MS"/>
              </a:rPr>
              <a:t>BlazingSQL at 10TB showing 25% improvement compared to Dask over TCP</a:t>
            </a:r>
            <a:endParaRPr sz="2100"/>
          </a:p>
          <a:p>
            <a:pPr marL="457200" marR="0" lvl="0" indent="-381000" algn="l" rtl="0">
              <a:lnSpc>
                <a:spcPct val="90000"/>
              </a:lnSpc>
              <a:spcBef>
                <a:spcPts val="0"/>
              </a:spcBef>
              <a:spcAft>
                <a:spcPts val="0"/>
              </a:spcAft>
              <a:buClr>
                <a:srgbClr val="5E5E5E"/>
              </a:buClr>
              <a:buSzPts val="2400"/>
              <a:buFont typeface="Trebuchet MS"/>
              <a:buChar char="●"/>
            </a:pPr>
            <a:r>
              <a:rPr lang="en-US" sz="2400" b="0" i="0" u="none" strike="noStrike" cap="none">
                <a:solidFill>
                  <a:srgbClr val="5E5E5E"/>
                </a:solidFill>
                <a:latin typeface="Trebuchet MS"/>
                <a:ea typeface="Trebuchet MS"/>
                <a:cs typeface="Trebuchet MS"/>
                <a:sym typeface="Trebuchet MS"/>
              </a:rPr>
              <a:t>Q27 faster and more accurate with hugging Face</a:t>
            </a:r>
            <a:endParaRPr sz="2100"/>
          </a:p>
          <a:p>
            <a:pPr marL="76200" marR="0" lvl="0" indent="0" algn="l" rtl="0">
              <a:lnSpc>
                <a:spcPct val="90000"/>
              </a:lnSpc>
              <a:spcBef>
                <a:spcPts val="1500"/>
              </a:spcBef>
              <a:spcAft>
                <a:spcPts val="0"/>
              </a:spcAft>
              <a:buClr>
                <a:srgbClr val="CDCDCD"/>
              </a:buClr>
              <a:buSzPts val="3600"/>
              <a:buFont typeface="Trebuchet MS"/>
              <a:buNone/>
            </a:pPr>
            <a:endParaRPr sz="2400" b="0" i="0" u="none" strike="noStrike" cap="none">
              <a:solidFill>
                <a:srgbClr val="5E5E5E"/>
              </a:solidFill>
              <a:latin typeface="Trebuchet MS"/>
              <a:ea typeface="Trebuchet MS"/>
              <a:cs typeface="Trebuchet MS"/>
              <a:sym typeface="Trebuchet MS"/>
            </a:endParaRPr>
          </a:p>
        </p:txBody>
      </p:sp>
      <p:pic>
        <p:nvPicPr>
          <p:cNvPr id="732" name="Google Shape;732;p44" descr="Hugging Face – On a mission to solve NLP, one commit at a time."/>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916896" y="7286398"/>
            <a:ext cx="1374079" cy="1374079"/>
          </a:xfrm>
          <a:prstGeom prst="rect">
            <a:avLst/>
          </a:prstGeom>
          <a:noFill/>
          <a:ln>
            <a:noFill/>
          </a:ln>
        </p:spPr>
      </p:pic>
      <p:sp>
        <p:nvSpPr>
          <p:cNvPr id="733" name="Google Shape;733;p44"/>
          <p:cNvSpPr txBox="1"/>
          <p:nvPr/>
        </p:nvSpPr>
        <p:spPr>
          <a:xfrm>
            <a:off x="987750" y="9111525"/>
            <a:ext cx="8456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rebuchet MS"/>
                <a:ea typeface="Trebuchet MS"/>
                <a:cs typeface="Trebuchet MS"/>
                <a:sym typeface="Trebuchet MS"/>
              </a:rPr>
              <a:t>1: GPU-BDB is derived from the TPCx-BB benchmark and is used for internal performance testing. Results from GPU-BDB are not comparable to TPCx-BB.</a:t>
            </a:r>
            <a:endParaRPr sz="1200">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12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2128" name="Google Shape;2128;p125"/>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ETL library for recommender systems building off of RAPIDS and Dask</a:t>
            </a:r>
            <a:endParaRPr/>
          </a:p>
          <a:p>
            <a:pPr marL="0" lvl="0" indent="0" algn="ctr" rtl="0">
              <a:lnSpc>
                <a:spcPct val="90000"/>
              </a:lnSpc>
              <a:spcBef>
                <a:spcPts val="0"/>
              </a:spcBef>
              <a:spcAft>
                <a:spcPts val="0"/>
              </a:spcAft>
              <a:buSzPts val="4000"/>
              <a:buFont typeface="Trebuchet MS"/>
              <a:buNone/>
            </a:pPr>
            <a:endParaRPr/>
          </a:p>
        </p:txBody>
      </p:sp>
      <p:sp>
        <p:nvSpPr>
          <p:cNvPr id="2129" name="Google Shape;2129;p125"/>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primitives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2130" name="Google Shape;2130;p1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672575" y="2695973"/>
            <a:ext cx="5846850" cy="3439675"/>
          </a:xfrm>
          <a:prstGeom prst="rect">
            <a:avLst/>
          </a:prstGeom>
          <a:noFill/>
          <a:ln>
            <a:noFill/>
          </a:ln>
        </p:spPr>
      </p:pic>
      <p:pic>
        <p:nvPicPr>
          <p:cNvPr id="2131" name="Google Shape;2131;p12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59038" y="6274750"/>
            <a:ext cx="5273925" cy="35182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2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sp>
        <p:nvSpPr>
          <p:cNvPr id="2137" name="Google Shape;2137;p126"/>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GPU-accelerated SQL engine built with RAPIDS</a:t>
            </a:r>
            <a:endParaRPr/>
          </a:p>
        </p:txBody>
      </p:sp>
      <p:sp>
        <p:nvSpPr>
          <p:cNvPr id="2138" name="Google Shape;2138;p126"/>
          <p:cNvSpPr txBox="1"/>
          <p:nvPr/>
        </p:nvSpPr>
        <p:spPr>
          <a:xfrm>
            <a:off x="830575" y="34805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BLAZING FAST SQL ON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Incredibly fast distributed SQL engine on GPUs--natively compatible with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Allows data scientists to easily connect large-scale data lakes to GPU-accelerated analytics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NOW WITH OUT-OF-CORE EXECUTION</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Users no longer limited by available GPU memory</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10TB workloads on a single Tesla V100 (32GB)!</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2139" name="Google Shape;2139;p126" title="Chart"/>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826875" y="2744100"/>
            <a:ext cx="7630600" cy="4761575"/>
          </a:xfrm>
          <a:prstGeom prst="rect">
            <a:avLst/>
          </a:prstGeom>
          <a:noFill/>
          <a:ln>
            <a:noFill/>
          </a:ln>
        </p:spPr>
      </p:pic>
      <p:sp>
        <p:nvSpPr>
          <p:cNvPr id="2140" name="Google Shape;2140;p126"/>
          <p:cNvSpPr/>
          <p:nvPr/>
        </p:nvSpPr>
        <p:spPr>
          <a:xfrm>
            <a:off x="14032000" y="5391350"/>
            <a:ext cx="2890800" cy="2114400"/>
          </a:xfrm>
          <a:prstGeom prst="rect">
            <a:avLst/>
          </a:prstGeom>
          <a:noFill/>
          <a:ln w="28575" cap="flat" cmpd="sng">
            <a:solidFill>
              <a:srgbClr val="79B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26"/>
          <p:cNvSpPr txBox="1"/>
          <p:nvPr/>
        </p:nvSpPr>
        <p:spPr>
          <a:xfrm>
            <a:off x="10588750" y="7602600"/>
            <a:ext cx="6660000" cy="1308000"/>
          </a:xfrm>
          <a:prstGeom prst="rect">
            <a:avLst/>
          </a:prstGeom>
          <a:noFill/>
          <a:ln>
            <a:noFill/>
          </a:ln>
        </p:spPr>
        <p:txBody>
          <a:bodyPr spcFirstLastPara="1" wrap="square" lIns="91425" tIns="91425" rIns="91425" bIns="91425" anchor="t" anchorCtr="0">
            <a:noAutofit/>
          </a:bodyPr>
          <a:lstStyle/>
          <a:p>
            <a:pPr marL="283110" marR="0" lvl="0" indent="-275490" algn="l" rtl="0">
              <a:lnSpc>
                <a:spcPct val="90000"/>
              </a:lnSpc>
              <a:spcBef>
                <a:spcPts val="1000"/>
              </a:spcBef>
              <a:spcAft>
                <a:spcPts val="0"/>
              </a:spcAft>
              <a:buClr>
                <a:schemeClr val="lt2"/>
              </a:buClr>
              <a:buSzPts val="1800"/>
              <a:buFont typeface="Noto Sans Symbols"/>
              <a:buChar char="▸"/>
            </a:pPr>
            <a:r>
              <a:rPr lang="en-US" sz="1800">
                <a:solidFill>
                  <a:srgbClr val="868686"/>
                </a:solidFill>
                <a:latin typeface="Trebuchet MS"/>
                <a:ea typeface="Trebuchet MS"/>
                <a:cs typeface="Trebuchet MS"/>
                <a:sym typeface="Trebuchet MS"/>
              </a:rPr>
              <a:t>GPU Big Data Benchmark (GPU-BDB</a:t>
            </a:r>
            <a:r>
              <a:rPr lang="en-US" sz="1800" baseline="30000">
                <a:solidFill>
                  <a:srgbClr val="868686"/>
                </a:solidFill>
                <a:latin typeface="Trebuchet MS"/>
                <a:ea typeface="Trebuchet MS"/>
                <a:cs typeface="Trebuchet MS"/>
                <a:sym typeface="Trebuchet MS"/>
              </a:rPr>
              <a:t>1</a:t>
            </a:r>
            <a:r>
              <a:rPr lang="en-US" sz="1800">
                <a:solidFill>
                  <a:srgbClr val="868686"/>
                </a:solidFill>
                <a:latin typeface="Trebuchet MS"/>
                <a:ea typeface="Trebuchet MS"/>
                <a:cs typeface="Trebuchet MS"/>
                <a:sym typeface="Trebuchet MS"/>
              </a:rPr>
              <a:t>) is a data science benchmark consisting of 30 end-to-end queries representing real-world ETL and Machine Learning workflows, involving both structured and unstructured data. </a:t>
            </a:r>
            <a:endParaRPr sz="1800">
              <a:solidFill>
                <a:srgbClr val="868686"/>
              </a:solidFill>
              <a:latin typeface="Trebuchet MS"/>
              <a:ea typeface="Trebuchet MS"/>
              <a:cs typeface="Trebuchet MS"/>
              <a:sym typeface="Trebuchet MS"/>
            </a:endParaRPr>
          </a:p>
          <a:p>
            <a:pPr marL="283110" marR="0" lvl="0" indent="-275490" algn="l" rtl="0">
              <a:lnSpc>
                <a:spcPct val="90000"/>
              </a:lnSpc>
              <a:spcBef>
                <a:spcPts val="1000"/>
              </a:spcBef>
              <a:spcAft>
                <a:spcPts val="0"/>
              </a:spcAft>
              <a:buClr>
                <a:schemeClr val="lt2"/>
              </a:buClr>
              <a:buSzPts val="1800"/>
              <a:buFont typeface="Noto Sans Symbols"/>
              <a:buChar char="▸"/>
            </a:pPr>
            <a:r>
              <a:rPr lang="en-US" sz="1800">
                <a:solidFill>
                  <a:srgbClr val="868686"/>
                </a:solidFill>
                <a:latin typeface="Trebuchet MS"/>
                <a:ea typeface="Trebuchet MS"/>
                <a:cs typeface="Trebuchet MS"/>
                <a:sym typeface="Trebuchet MS"/>
              </a:rPr>
              <a:t>Using BlazingSQL, we saw a </a:t>
            </a:r>
            <a:r>
              <a:rPr lang="en-US" sz="1800" b="1">
                <a:solidFill>
                  <a:srgbClr val="868686"/>
                </a:solidFill>
                <a:latin typeface="Trebuchet MS"/>
                <a:ea typeface="Trebuchet MS"/>
                <a:cs typeface="Trebuchet MS"/>
                <a:sym typeface="Trebuchet MS"/>
              </a:rPr>
              <a:t>20% increase in performance -- on 6 fewer nodes</a:t>
            </a:r>
            <a:r>
              <a:rPr lang="en-US" sz="1800">
                <a:solidFill>
                  <a:srgbClr val="868686"/>
                </a:solidFill>
                <a:latin typeface="Trebuchet MS"/>
                <a:ea typeface="Trebuchet MS"/>
                <a:cs typeface="Trebuchet MS"/>
                <a:sym typeface="Trebuchet MS"/>
              </a:rPr>
              <a:t>!</a:t>
            </a:r>
            <a:endParaRPr sz="1800">
              <a:latin typeface="Trebuchet MS"/>
              <a:ea typeface="Trebuchet MS"/>
              <a:cs typeface="Trebuchet MS"/>
              <a:sym typeface="Trebuchet MS"/>
            </a:endParaRPr>
          </a:p>
        </p:txBody>
      </p:sp>
      <p:sp>
        <p:nvSpPr>
          <p:cNvPr id="2142" name="Google Shape;2142;p126"/>
          <p:cNvSpPr txBox="1"/>
          <p:nvPr/>
        </p:nvSpPr>
        <p:spPr>
          <a:xfrm>
            <a:off x="14601100" y="4935875"/>
            <a:ext cx="17526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79B900"/>
                </a:solidFill>
                <a:latin typeface="Trebuchet MS"/>
                <a:ea typeface="Trebuchet MS"/>
                <a:cs typeface="Trebuchet MS"/>
                <a:sym typeface="Trebuchet MS"/>
              </a:rPr>
              <a:t>GPU-BDB with BSQL</a:t>
            </a:r>
            <a:endParaRPr>
              <a:solidFill>
                <a:srgbClr val="79B900"/>
              </a:solidFill>
              <a:latin typeface="Trebuchet MS"/>
              <a:ea typeface="Trebuchet MS"/>
              <a:cs typeface="Trebuchet MS"/>
              <a:sym typeface="Trebuchet MS"/>
            </a:endParaRPr>
          </a:p>
        </p:txBody>
      </p:sp>
      <p:sp>
        <p:nvSpPr>
          <p:cNvPr id="2143" name="Google Shape;2143;p126"/>
          <p:cNvSpPr txBox="1"/>
          <p:nvPr/>
        </p:nvSpPr>
        <p:spPr>
          <a:xfrm>
            <a:off x="987750" y="9111525"/>
            <a:ext cx="8456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Trebuchet MS"/>
                <a:ea typeface="Trebuchet MS"/>
                <a:cs typeface="Trebuchet MS"/>
                <a:sym typeface="Trebuchet MS"/>
              </a:rPr>
              <a:t>1: GPU-BDB is derived from the TPCx-BB benchmark and is used for internal performance testing. Results from GPU-BDB are not comparable to TPCx-BB.</a:t>
            </a:r>
            <a:endParaRPr sz="1200">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grpSp>
        <p:nvGrpSpPr>
          <p:cNvPr id="2148" name="Google Shape;2148;p127"/>
          <p:cNvGrpSpPr/>
          <p:nvPr/>
        </p:nvGrpSpPr>
        <p:grpSpPr>
          <a:xfrm>
            <a:off x="4073889" y="6493096"/>
            <a:ext cx="10226986" cy="2949048"/>
            <a:chOff x="4580835" y="6441743"/>
            <a:chExt cx="10226986" cy="3016155"/>
          </a:xfrm>
        </p:grpSpPr>
        <p:grpSp>
          <p:nvGrpSpPr>
            <p:cNvPr id="2149" name="Google Shape;2149;p127"/>
            <p:cNvGrpSpPr/>
            <p:nvPr/>
          </p:nvGrpSpPr>
          <p:grpSpPr>
            <a:xfrm>
              <a:off x="4580835" y="6441743"/>
              <a:ext cx="10226986" cy="3016155"/>
              <a:chOff x="9925878" y="2310106"/>
              <a:chExt cx="7063900" cy="2358730"/>
            </a:xfrm>
          </p:grpSpPr>
          <p:sp>
            <p:nvSpPr>
              <p:cNvPr id="2150" name="Google Shape;2150;p12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2151" name="Google Shape;2151;p12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2152" name="Google Shape;2152;p127"/>
            <p:cNvSpPr txBox="1"/>
            <p:nvPr/>
          </p:nvSpPr>
          <p:spPr>
            <a:xfrm>
              <a:off x="4842620" y="6570542"/>
              <a:ext cx="9926735" cy="2632414"/>
            </a:xfrm>
            <a:prstGeom prst="rect">
              <a:avLst/>
            </a:prstGeom>
            <a:noFill/>
            <a:ln>
              <a:noFill/>
            </a:ln>
          </p:spPr>
          <p:txBody>
            <a:bodyPr spcFirstLastPara="1" wrap="square" lIns="152375" tIns="152375" rIns="152375" bIns="152375" anchor="t" anchorCtr="0">
              <a:noAutofit/>
            </a:bodyPr>
            <a:lstStyle/>
            <a:p>
              <a:pPr marL="0" marR="0" lvl="0" indent="0" algn="l" rtl="0">
                <a:lnSpc>
                  <a:spcPct val="115000"/>
                </a:lnSpc>
                <a:spcBef>
                  <a:spcPts val="0"/>
                </a:spcBef>
                <a:spcAft>
                  <a:spcPts val="0"/>
                </a:spcAft>
                <a:buNone/>
              </a:pPr>
              <a:r>
                <a:rPr lang="en-US" sz="1400" b="0" i="0" u="none" strike="noStrike" cap="none">
                  <a:solidFill>
                    <a:srgbClr val="383A42"/>
                  </a:solidFill>
                  <a:latin typeface="Courier New"/>
                  <a:ea typeface="Courier New"/>
                  <a:cs typeface="Courier New"/>
                  <a:sym typeface="Courier New"/>
                </a:rPr>
                <a:t>from blazingsql </a:t>
              </a: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BlazingContext</a:t>
              </a: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cudf</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 = BlazingContext()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bc.s(</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bucket_name=</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access_key_id=</a:t>
              </a:r>
              <a:r>
                <a:rPr lang="en-US" sz="1400" b="0" i="0" u="none" strike="noStrike" cap="none">
                  <a:solidFill>
                    <a:srgbClr val="50A14F"/>
                  </a:solidFill>
                  <a:latin typeface="Courier New"/>
                  <a:ea typeface="Courier New"/>
                  <a:cs typeface="Courier New"/>
                  <a:sym typeface="Courier New"/>
                </a:rPr>
                <a:t>'&lt;access_key&gt;'</a:t>
              </a:r>
              <a:r>
                <a:rPr lang="en-US" sz="1400" b="0" i="0" u="none" strike="noStrike" cap="none">
                  <a:solidFill>
                    <a:srgbClr val="383A42"/>
                  </a:solidFill>
                  <a:latin typeface="Courier New"/>
                  <a:ea typeface="Courier New"/>
                  <a:cs typeface="Courier New"/>
                  <a:sym typeface="Courier New"/>
                </a:rPr>
                <a:t>, secret_key=</a:t>
              </a:r>
              <a:r>
                <a:rPr lang="en-US" sz="1400" b="0" i="0" u="none" strike="noStrike" cap="none">
                  <a:solidFill>
                    <a:srgbClr val="50A14F"/>
                  </a:solidFill>
                  <a:latin typeface="Courier New"/>
                  <a:ea typeface="Courier New"/>
                  <a:cs typeface="Courier New"/>
                  <a:sym typeface="Courier New"/>
                </a:rPr>
                <a:t>'&lt;secret_key'</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bc.create_table(</a:t>
              </a:r>
              <a:r>
                <a:rPr lang="en-US" sz="1400" b="0" i="0" u="none" strike="noStrike" cap="none">
                  <a:solidFill>
                    <a:srgbClr val="50A14F"/>
                  </a:solidFill>
                  <a:latin typeface="Courier New"/>
                  <a:ea typeface="Courier New"/>
                  <a:cs typeface="Courier New"/>
                  <a:sym typeface="Courier New"/>
                </a:rPr>
                <a:t>'orders'</a:t>
              </a:r>
              <a:r>
                <a:rPr lang="en-US" sz="1400" b="0" i="0" u="none" strike="noStrike" cap="none">
                  <a:solidFill>
                    <a:srgbClr val="383A42"/>
                  </a:solidFill>
                  <a:latin typeface="Courier New"/>
                  <a:ea typeface="Courier New"/>
                  <a:cs typeface="Courier New"/>
                  <a:sym typeface="Courier New"/>
                </a:rPr>
                <a:t>, </a:t>
              </a:r>
              <a:r>
                <a:rPr lang="en-US" sz="1400" b="0" i="0" u="none" strike="noStrike" cap="none">
                  <a:solidFill>
                    <a:srgbClr val="50A14F"/>
                  </a:solidFill>
                  <a:latin typeface="Courier New"/>
                  <a:ea typeface="Courier New"/>
                  <a:cs typeface="Courier New"/>
                  <a:sym typeface="Courier New"/>
                </a:rPr>
                <a:t>s3://bsql/orders/'</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gdf = bc.sql(</a:t>
              </a:r>
              <a:r>
                <a:rPr lang="en-US" sz="1400" b="0" i="0" u="none" strike="noStrike" cap="none">
                  <a:solidFill>
                    <a:srgbClr val="50A14F"/>
                  </a:solidFill>
                  <a:latin typeface="Courier New"/>
                  <a:ea typeface="Courier New"/>
                  <a:cs typeface="Courier New"/>
                  <a:sym typeface="Courier New"/>
                </a:rPr>
                <a:t>'select * from orders'</a:t>
              </a:r>
              <a:r>
                <a:rPr lang="en-US" sz="1400" b="0" i="0" u="none" strike="noStrike" cap="none">
                  <a:solidFill>
                    <a:srgbClr val="383A42"/>
                  </a:solidFill>
                  <a:latin typeface="Courier New"/>
                  <a:ea typeface="Courier New"/>
                  <a:cs typeface="Courier New"/>
                  <a:sym typeface="Courier New"/>
                </a:rPr>
                <a:t>).get()</a:t>
              </a:r>
              <a:endParaRPr sz="1400" b="0" i="0" u="none" strike="noStrike" cap="none">
                <a:solidFill>
                  <a:srgbClr val="000000"/>
                </a:solidFill>
                <a:latin typeface="Courier New"/>
                <a:ea typeface="Courier New"/>
                <a:cs typeface="Courier New"/>
                <a:sym typeface="Courier New"/>
              </a:endParaRPr>
            </a:p>
          </p:txBody>
        </p:sp>
      </p:grpSp>
      <p:sp>
        <p:nvSpPr>
          <p:cNvPr id="2153" name="Google Shape;2153;p12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grpSp>
        <p:nvGrpSpPr>
          <p:cNvPr id="2154" name="Google Shape;2154;p127"/>
          <p:cNvGrpSpPr/>
          <p:nvPr/>
        </p:nvGrpSpPr>
        <p:grpSpPr>
          <a:xfrm>
            <a:off x="4580870" y="2558966"/>
            <a:ext cx="9126262" cy="3496299"/>
            <a:chOff x="4515554" y="2558966"/>
            <a:chExt cx="9126262" cy="3496299"/>
          </a:xfrm>
        </p:grpSpPr>
        <p:cxnSp>
          <p:nvCxnSpPr>
            <p:cNvPr id="2155" name="Google Shape;2155;p127"/>
            <p:cNvCxnSpPr/>
            <p:nvPr/>
          </p:nvCxnSpPr>
          <p:spPr>
            <a:xfrm rot="10800000">
              <a:off x="4515554" y="4744843"/>
              <a:ext cx="9126262" cy="0"/>
            </a:xfrm>
            <a:prstGeom prst="straightConnector1">
              <a:avLst/>
            </a:prstGeom>
            <a:noFill/>
            <a:ln w="9525" cap="flat" cmpd="sng">
              <a:solidFill>
                <a:srgbClr val="9F87EA"/>
              </a:solidFill>
              <a:prstDash val="dash"/>
              <a:round/>
              <a:headEnd type="none" w="sm" len="sm"/>
              <a:tailEnd type="none" w="sm" len="sm"/>
            </a:ln>
          </p:spPr>
        </p:cxnSp>
        <p:pic>
          <p:nvPicPr>
            <p:cNvPr id="2156" name="Google Shape;2156;p1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flipH="1">
              <a:off x="8539140" y="2718932"/>
              <a:ext cx="1570653" cy="1533005"/>
            </a:xfrm>
            <a:prstGeom prst="rect">
              <a:avLst/>
            </a:prstGeom>
            <a:noFill/>
            <a:ln>
              <a:noFill/>
            </a:ln>
          </p:spPr>
        </p:pic>
        <p:grpSp>
          <p:nvGrpSpPr>
            <p:cNvPr id="2157" name="Google Shape;2157;p127"/>
            <p:cNvGrpSpPr/>
            <p:nvPr/>
          </p:nvGrpSpPr>
          <p:grpSpPr>
            <a:xfrm>
              <a:off x="4722874" y="4842035"/>
              <a:ext cx="758692" cy="376180"/>
              <a:chOff x="5528863" y="4935382"/>
              <a:chExt cx="758692" cy="376180"/>
            </a:xfrm>
          </p:grpSpPr>
          <p:sp>
            <p:nvSpPr>
              <p:cNvPr id="2158" name="Google Shape;2158;p127"/>
              <p:cNvSpPr/>
              <p:nvPr/>
            </p:nvSpPr>
            <p:spPr>
              <a:xfrm>
                <a:off x="5711460" y="4935382"/>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59" name="Google Shape;2159;p127"/>
              <p:cNvSpPr txBox="1"/>
              <p:nvPr/>
            </p:nvSpPr>
            <p:spPr>
              <a:xfrm>
                <a:off x="5528863" y="4963669"/>
                <a:ext cx="758692" cy="31960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CSV</a:t>
                </a:r>
                <a:endParaRPr sz="1100" b="0" i="0" u="none" strike="noStrike" cap="none">
                  <a:solidFill>
                    <a:schemeClr val="lt2"/>
                  </a:solidFill>
                  <a:latin typeface="Trebuchet MS"/>
                  <a:ea typeface="Trebuchet MS"/>
                  <a:cs typeface="Trebuchet MS"/>
                  <a:sym typeface="Trebuchet MS"/>
                </a:endParaRPr>
              </a:p>
            </p:txBody>
          </p:sp>
        </p:grpSp>
        <p:grpSp>
          <p:nvGrpSpPr>
            <p:cNvPr id="2160" name="Google Shape;2160;p127"/>
            <p:cNvGrpSpPr/>
            <p:nvPr/>
          </p:nvGrpSpPr>
          <p:grpSpPr>
            <a:xfrm>
              <a:off x="6340131" y="4842967"/>
              <a:ext cx="758692" cy="376180"/>
              <a:chOff x="7042592" y="4947054"/>
              <a:chExt cx="758692" cy="376180"/>
            </a:xfrm>
          </p:grpSpPr>
          <p:sp>
            <p:nvSpPr>
              <p:cNvPr id="2161" name="Google Shape;2161;p127"/>
              <p:cNvSpPr/>
              <p:nvPr/>
            </p:nvSpPr>
            <p:spPr>
              <a:xfrm>
                <a:off x="7233750" y="4947054"/>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62" name="Google Shape;2162;p127"/>
              <p:cNvSpPr txBox="1"/>
              <p:nvPr/>
            </p:nvSpPr>
            <p:spPr>
              <a:xfrm>
                <a:off x="7042592" y="4952866"/>
                <a:ext cx="758692"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GDF</a:t>
                </a:r>
                <a:endParaRPr sz="1100" b="0" i="0" u="none" strike="noStrike" cap="none">
                  <a:solidFill>
                    <a:schemeClr val="lt2"/>
                  </a:solidFill>
                  <a:latin typeface="Trebuchet MS"/>
                  <a:ea typeface="Trebuchet MS"/>
                  <a:cs typeface="Trebuchet MS"/>
                  <a:sym typeface="Trebuchet MS"/>
                </a:endParaRPr>
              </a:p>
            </p:txBody>
          </p:sp>
        </p:grpSp>
        <p:grpSp>
          <p:nvGrpSpPr>
            <p:cNvPr id="2163" name="Google Shape;2163;p127"/>
            <p:cNvGrpSpPr/>
            <p:nvPr/>
          </p:nvGrpSpPr>
          <p:grpSpPr>
            <a:xfrm>
              <a:off x="6040955" y="5289629"/>
              <a:ext cx="1034811" cy="673778"/>
              <a:chOff x="6691656" y="5269186"/>
              <a:chExt cx="1034811" cy="673778"/>
            </a:xfrm>
          </p:grpSpPr>
          <p:sp>
            <p:nvSpPr>
              <p:cNvPr id="2164" name="Google Shape;2164;p127"/>
              <p:cNvSpPr/>
              <p:nvPr/>
            </p:nvSpPr>
            <p:spPr>
              <a:xfrm>
                <a:off x="6872434" y="5269186"/>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65" name="Google Shape;2165;p127"/>
              <p:cNvSpPr txBox="1"/>
              <p:nvPr/>
            </p:nvSpPr>
            <p:spPr>
              <a:xfrm>
                <a:off x="6691656" y="5407217"/>
                <a:ext cx="1034811" cy="40024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ORC                       </a:t>
                </a:r>
                <a:endParaRPr sz="1100" b="0" i="0" u="none" strike="noStrike" cap="none">
                  <a:solidFill>
                    <a:schemeClr val="lt2"/>
                  </a:solidFill>
                  <a:latin typeface="Trebuchet MS"/>
                  <a:ea typeface="Trebuchet MS"/>
                  <a:cs typeface="Trebuchet MS"/>
                  <a:sym typeface="Trebuchet MS"/>
                </a:endParaRPr>
              </a:p>
            </p:txBody>
          </p:sp>
        </p:grpSp>
        <p:grpSp>
          <p:nvGrpSpPr>
            <p:cNvPr id="2166" name="Google Shape;2166;p127"/>
            <p:cNvGrpSpPr/>
            <p:nvPr/>
          </p:nvGrpSpPr>
          <p:grpSpPr>
            <a:xfrm>
              <a:off x="4766113" y="5289629"/>
              <a:ext cx="979925" cy="673778"/>
              <a:chOff x="5616349" y="5271473"/>
              <a:chExt cx="979925" cy="673778"/>
            </a:xfrm>
          </p:grpSpPr>
          <p:sp>
            <p:nvSpPr>
              <p:cNvPr id="2167" name="Google Shape;2167;p127"/>
              <p:cNvSpPr/>
              <p:nvPr/>
            </p:nvSpPr>
            <p:spPr>
              <a:xfrm>
                <a:off x="5769685" y="5271473"/>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2800" b="0" i="0" u="none" strike="noStrike" cap="none">
                  <a:solidFill>
                    <a:srgbClr val="595959"/>
                  </a:solidFill>
                  <a:latin typeface="Trebuchet MS"/>
                  <a:ea typeface="Trebuchet MS"/>
                  <a:cs typeface="Trebuchet MS"/>
                  <a:sym typeface="Trebuchet MS"/>
                </a:endParaRPr>
              </a:p>
            </p:txBody>
          </p:sp>
          <p:sp>
            <p:nvSpPr>
              <p:cNvPr id="2168" name="Google Shape;2168;p127"/>
              <p:cNvSpPr txBox="1"/>
              <p:nvPr/>
            </p:nvSpPr>
            <p:spPr>
              <a:xfrm>
                <a:off x="5616349" y="5432666"/>
                <a:ext cx="979925"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Parquet</a:t>
                </a:r>
                <a:endParaRPr sz="1200" b="0" i="0" u="none" strike="noStrike" cap="none">
                  <a:solidFill>
                    <a:schemeClr val="lt2"/>
                  </a:solidFill>
                  <a:latin typeface="Trebuchet MS"/>
                  <a:ea typeface="Trebuchet MS"/>
                  <a:cs typeface="Trebuchet MS"/>
                  <a:sym typeface="Trebuchet MS"/>
                </a:endParaRPr>
              </a:p>
            </p:txBody>
          </p:sp>
        </p:grpSp>
        <p:grpSp>
          <p:nvGrpSpPr>
            <p:cNvPr id="2169" name="Google Shape;2169;p127"/>
            <p:cNvGrpSpPr/>
            <p:nvPr/>
          </p:nvGrpSpPr>
          <p:grpSpPr>
            <a:xfrm>
              <a:off x="5543978" y="5603934"/>
              <a:ext cx="746448" cy="451331"/>
              <a:chOff x="6287555" y="5438838"/>
              <a:chExt cx="746448" cy="451331"/>
            </a:xfrm>
          </p:grpSpPr>
          <p:sp>
            <p:nvSpPr>
              <p:cNvPr id="2170" name="Google Shape;2170;p127"/>
              <p:cNvSpPr/>
              <p:nvPr/>
            </p:nvSpPr>
            <p:spPr>
              <a:xfrm>
                <a:off x="6435318" y="5438838"/>
                <a:ext cx="451331" cy="451331"/>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71" name="Google Shape;2171;p127"/>
              <p:cNvSpPr txBox="1"/>
              <p:nvPr/>
            </p:nvSpPr>
            <p:spPr>
              <a:xfrm>
                <a:off x="6287555" y="5488792"/>
                <a:ext cx="746448" cy="363092"/>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JSON</a:t>
                </a:r>
                <a:endParaRPr sz="1100" b="0" i="0" u="none" strike="noStrike" cap="none">
                  <a:solidFill>
                    <a:schemeClr val="lt2"/>
                  </a:solidFill>
                  <a:latin typeface="Trebuchet MS"/>
                  <a:ea typeface="Trebuchet MS"/>
                  <a:cs typeface="Trebuchet MS"/>
                  <a:sym typeface="Trebuchet MS"/>
                </a:endParaRPr>
              </a:p>
            </p:txBody>
          </p:sp>
        </p:grpSp>
        <p:sp>
          <p:nvSpPr>
            <p:cNvPr id="2172" name="Google Shape;2172;p127"/>
            <p:cNvSpPr txBox="1"/>
            <p:nvPr/>
          </p:nvSpPr>
          <p:spPr>
            <a:xfrm flipH="1">
              <a:off x="8425366" y="2821922"/>
              <a:ext cx="1798569" cy="576724"/>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ETL</a:t>
              </a:r>
              <a:endParaRPr sz="2800" b="1" i="0" u="none" strike="noStrike" cap="none">
                <a:solidFill>
                  <a:schemeClr val="lt2"/>
                </a:solidFill>
                <a:latin typeface="Trebuchet MS"/>
                <a:ea typeface="Trebuchet MS"/>
                <a:cs typeface="Trebuchet MS"/>
                <a:sym typeface="Trebuchet MS"/>
              </a:endParaRPr>
            </a:p>
          </p:txBody>
        </p:sp>
        <p:pic>
          <p:nvPicPr>
            <p:cNvPr id="2173" name="Google Shape;2173;p1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374118" y="4025549"/>
              <a:ext cx="1069642" cy="1381689"/>
            </a:xfrm>
            <a:prstGeom prst="rect">
              <a:avLst/>
            </a:prstGeom>
            <a:noFill/>
            <a:ln>
              <a:noFill/>
            </a:ln>
          </p:spPr>
        </p:pic>
        <p:grpSp>
          <p:nvGrpSpPr>
            <p:cNvPr id="2174" name="Google Shape;2174;p127"/>
            <p:cNvGrpSpPr/>
            <p:nvPr/>
          </p:nvGrpSpPr>
          <p:grpSpPr>
            <a:xfrm>
              <a:off x="8663528" y="3276091"/>
              <a:ext cx="1318774" cy="588343"/>
              <a:chOff x="3665200" y="1254774"/>
              <a:chExt cx="952699" cy="424983"/>
            </a:xfrm>
          </p:grpSpPr>
          <p:sp>
            <p:nvSpPr>
              <p:cNvPr id="2175" name="Google Shape;2175;p127"/>
              <p:cNvSpPr txBox="1"/>
              <p:nvPr/>
            </p:nvSpPr>
            <p:spPr>
              <a:xfrm>
                <a:off x="3744350" y="1254774"/>
                <a:ext cx="794400" cy="2376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Feature</a:t>
                </a:r>
                <a:endParaRPr sz="1400" b="1" i="0" u="none" strike="noStrike" cap="none">
                  <a:solidFill>
                    <a:schemeClr val="lt2"/>
                  </a:solidFill>
                  <a:latin typeface="Trebuchet MS"/>
                  <a:ea typeface="Trebuchet MS"/>
                  <a:cs typeface="Trebuchet MS"/>
                  <a:sym typeface="Trebuchet MS"/>
                </a:endParaRPr>
              </a:p>
            </p:txBody>
          </p:sp>
          <p:sp>
            <p:nvSpPr>
              <p:cNvPr id="2176" name="Google Shape;2176;p127"/>
              <p:cNvSpPr txBox="1"/>
              <p:nvPr/>
            </p:nvSpPr>
            <p:spPr>
              <a:xfrm>
                <a:off x="3665200" y="1411257"/>
                <a:ext cx="952699" cy="268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Engineering</a:t>
                </a:r>
                <a:endParaRPr sz="1200" b="1" i="0" u="none" strike="noStrike" cap="none">
                  <a:solidFill>
                    <a:schemeClr val="lt2"/>
                  </a:solidFill>
                  <a:latin typeface="Trebuchet MS"/>
                  <a:ea typeface="Trebuchet MS"/>
                  <a:cs typeface="Trebuchet MS"/>
                  <a:sym typeface="Trebuchet MS"/>
                </a:endParaRPr>
              </a:p>
            </p:txBody>
          </p:sp>
        </p:grpSp>
        <p:sp>
          <p:nvSpPr>
            <p:cNvPr id="2177" name="Google Shape;2177;p127"/>
            <p:cNvSpPr/>
            <p:nvPr/>
          </p:nvSpPr>
          <p:spPr>
            <a:xfrm>
              <a:off x="7678249" y="4014175"/>
              <a:ext cx="1400435" cy="1400436"/>
            </a:xfrm>
            <a:prstGeom prst="ellipse">
              <a:avLst/>
            </a:prstGeom>
            <a:solidFill>
              <a:schemeClr val="accent1"/>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78" name="Google Shape;2178;p127"/>
            <p:cNvSpPr/>
            <p:nvPr/>
          </p:nvSpPr>
          <p:spPr>
            <a:xfrm>
              <a:off x="11472034" y="4039718"/>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79" name="Google Shape;2179;p127"/>
            <p:cNvSpPr txBox="1"/>
            <p:nvPr/>
          </p:nvSpPr>
          <p:spPr>
            <a:xfrm>
              <a:off x="11439956" y="4426917"/>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cuML</a:t>
              </a:r>
              <a:endParaRPr sz="1800" b="1" i="0" u="none" strike="noStrike" cap="none">
                <a:solidFill>
                  <a:srgbClr val="FFFFFF"/>
                </a:solidFill>
                <a:latin typeface="Trebuchet MS"/>
                <a:ea typeface="Trebuchet MS"/>
                <a:cs typeface="Trebuchet MS"/>
                <a:sym typeface="Trebuchet MS"/>
              </a:endParaRPr>
            </a:p>
          </p:txBody>
        </p:sp>
        <p:sp>
          <p:nvSpPr>
            <p:cNvPr id="2180" name="Google Shape;2180;p127"/>
            <p:cNvSpPr/>
            <p:nvPr/>
          </p:nvSpPr>
          <p:spPr>
            <a:xfrm>
              <a:off x="9576052" y="4036270"/>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81" name="Google Shape;2181;p127"/>
            <p:cNvSpPr txBox="1"/>
            <p:nvPr/>
          </p:nvSpPr>
          <p:spPr>
            <a:xfrm>
              <a:off x="9547764" y="4423773"/>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cuDF</a:t>
              </a:r>
              <a:endParaRPr sz="1800" b="1" i="0" u="none" strike="noStrike" cap="none">
                <a:solidFill>
                  <a:srgbClr val="FFFFFF"/>
                </a:solidFill>
                <a:latin typeface="Trebuchet MS"/>
                <a:ea typeface="Trebuchet MS"/>
                <a:cs typeface="Trebuchet MS"/>
                <a:sym typeface="Trebuchet MS"/>
              </a:endParaRPr>
            </a:p>
          </p:txBody>
        </p:sp>
        <p:sp>
          <p:nvSpPr>
            <p:cNvPr id="2182" name="Google Shape;2182;p127"/>
            <p:cNvSpPr txBox="1"/>
            <p:nvPr/>
          </p:nvSpPr>
          <p:spPr>
            <a:xfrm>
              <a:off x="7573736" y="4427803"/>
              <a:ext cx="1613646"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BlazingSQL</a:t>
              </a:r>
              <a:endParaRPr sz="1800" b="1" i="0" u="none" strike="noStrike" cap="none">
                <a:solidFill>
                  <a:srgbClr val="FFFFFF"/>
                </a:solidFill>
                <a:latin typeface="Trebuchet MS"/>
                <a:ea typeface="Trebuchet MS"/>
                <a:cs typeface="Trebuchet MS"/>
                <a:sym typeface="Trebuchet MS"/>
              </a:endParaRPr>
            </a:p>
          </p:txBody>
        </p:sp>
        <p:sp>
          <p:nvSpPr>
            <p:cNvPr id="2183" name="Google Shape;2183;p127"/>
            <p:cNvSpPr/>
            <p:nvPr/>
          </p:nvSpPr>
          <p:spPr>
            <a:xfrm rot="8100000">
              <a:off x="5259912" y="2820122"/>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84" name="Google Shape;2184;p127"/>
            <p:cNvSpPr txBox="1"/>
            <p:nvPr/>
          </p:nvSpPr>
          <p:spPr>
            <a:xfrm>
              <a:off x="5343162" y="2994656"/>
              <a:ext cx="1148382"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YOUR</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DATA</a:t>
              </a:r>
              <a:endParaRPr sz="1800" b="1" i="0" u="none" strike="noStrike" cap="none">
                <a:solidFill>
                  <a:schemeClr val="lt2"/>
                </a:solidFill>
                <a:latin typeface="Trebuchet MS"/>
                <a:ea typeface="Trebuchet MS"/>
                <a:cs typeface="Trebuchet MS"/>
                <a:sym typeface="Trebuchet MS"/>
              </a:endParaRPr>
            </a:p>
          </p:txBody>
        </p:sp>
        <p:sp>
          <p:nvSpPr>
            <p:cNvPr id="2185" name="Google Shape;2185;p127"/>
            <p:cNvSpPr/>
            <p:nvPr/>
          </p:nvSpPr>
          <p:spPr>
            <a:xfrm rot="8100000">
              <a:off x="11527914" y="2820120"/>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86" name="Google Shape;2186;p127"/>
            <p:cNvSpPr txBox="1"/>
            <p:nvPr/>
          </p:nvSpPr>
          <p:spPr>
            <a:xfrm>
              <a:off x="11472044" y="2994655"/>
              <a:ext cx="1400435"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MACHINE</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LEARNING</a:t>
              </a:r>
              <a:endParaRPr sz="1800" b="1" i="0" u="none" strike="noStrike" cap="none">
                <a:solidFill>
                  <a:schemeClr val="lt2"/>
                </a:solidFill>
                <a:latin typeface="Trebuchet MS"/>
                <a:ea typeface="Trebuchet MS"/>
                <a:cs typeface="Trebuchet MS"/>
                <a:sym typeface="Trebuchet MS"/>
              </a:endParaRPr>
            </a:p>
          </p:txBody>
        </p:sp>
        <p:sp>
          <p:nvSpPr>
            <p:cNvPr id="2187" name="Google Shape;2187;p127"/>
            <p:cNvSpPr/>
            <p:nvPr/>
          </p:nvSpPr>
          <p:spPr>
            <a:xfrm rot="5400000">
              <a:off x="7243970"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88" name="Google Shape;2188;p127"/>
            <p:cNvSpPr/>
            <p:nvPr/>
          </p:nvSpPr>
          <p:spPr>
            <a:xfrm rot="5400000">
              <a:off x="9259025"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89" name="Google Shape;2189;p127"/>
            <p:cNvSpPr/>
            <p:nvPr/>
          </p:nvSpPr>
          <p:spPr>
            <a:xfrm rot="5400000">
              <a:off x="11162983"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2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cuStreamz</a:t>
            </a:r>
            <a:endParaRPr/>
          </a:p>
        </p:txBody>
      </p:sp>
      <p:sp>
        <p:nvSpPr>
          <p:cNvPr id="2195" name="Google Shape;2195;p128"/>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Stream processing powered by RAPIDS</a:t>
            </a:r>
            <a:endParaRPr/>
          </a:p>
        </p:txBody>
      </p:sp>
      <p:pic>
        <p:nvPicPr>
          <p:cNvPr id="2196" name="Google Shape;2196;p128"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458900" y="3640875"/>
            <a:ext cx="7998576" cy="4945775"/>
          </a:xfrm>
          <a:prstGeom prst="rect">
            <a:avLst/>
          </a:prstGeom>
          <a:noFill/>
          <a:ln>
            <a:noFill/>
          </a:ln>
        </p:spPr>
      </p:pic>
      <p:sp>
        <p:nvSpPr>
          <p:cNvPr id="2197" name="Google Shape;2197;p128"/>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pic>
        <p:nvPicPr>
          <p:cNvPr id="2203" name="Google Shape;2203;p1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854989" y="3648774"/>
            <a:ext cx="1652338" cy="1787426"/>
          </a:xfrm>
          <a:prstGeom prst="rect">
            <a:avLst/>
          </a:prstGeom>
          <a:noFill/>
          <a:ln>
            <a:noFill/>
          </a:ln>
        </p:spPr>
      </p:pic>
      <p:pic>
        <p:nvPicPr>
          <p:cNvPr id="2204" name="Google Shape;2204;p12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224141" y="3703233"/>
            <a:ext cx="2297366" cy="1678506"/>
          </a:xfrm>
          <a:prstGeom prst="rect">
            <a:avLst/>
          </a:prstGeom>
          <a:noFill/>
          <a:ln>
            <a:noFill/>
          </a:ln>
        </p:spPr>
      </p:pic>
      <p:pic>
        <p:nvPicPr>
          <p:cNvPr id="2205" name="Google Shape;2205;p12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821974" y="3757318"/>
            <a:ext cx="1732547" cy="1570338"/>
          </a:xfrm>
          <a:prstGeom prst="rect">
            <a:avLst/>
          </a:prstGeom>
          <a:noFill/>
          <a:ln>
            <a:noFill/>
          </a:ln>
        </p:spPr>
      </p:pic>
      <p:pic>
        <p:nvPicPr>
          <p:cNvPr id="2206" name="Google Shape;2206;p12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786998" y="3769895"/>
            <a:ext cx="2136676" cy="1545182"/>
          </a:xfrm>
          <a:prstGeom prst="rect">
            <a:avLst/>
          </a:prstGeom>
          <a:noFill/>
          <a:ln>
            <a:noFill/>
          </a:ln>
        </p:spPr>
      </p:pic>
      <p:sp>
        <p:nvSpPr>
          <p:cNvPr id="2207" name="Google Shape;2207;p129"/>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GOOGLE GROUPS</a:t>
            </a:r>
            <a:endParaRPr/>
          </a:p>
        </p:txBody>
      </p:sp>
      <p:sp>
        <p:nvSpPr>
          <p:cNvPr id="2208" name="Google Shape;2208;p129"/>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STACK OVERFLOW</a:t>
            </a:r>
            <a:endParaRPr/>
          </a:p>
        </p:txBody>
      </p:sp>
      <p:sp>
        <p:nvSpPr>
          <p:cNvPr id="2209" name="Google Shape;2209;p129"/>
          <p:cNvSpPr/>
          <p:nvPr/>
        </p:nvSpPr>
        <p:spPr>
          <a:xfrm>
            <a:off x="1219576" y="7438404"/>
            <a:ext cx="32715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https://groups.google.com/forum/#!forum/rapidsai</a:t>
            </a:r>
            <a:endParaRPr sz="1800" b="0" i="0" u="none" strike="noStrike" cap="none">
              <a:solidFill>
                <a:schemeClr val="accent4"/>
              </a:solidFill>
              <a:latin typeface="Trebuchet MS"/>
              <a:ea typeface="Trebuchet MS"/>
              <a:cs typeface="Trebuchet MS"/>
              <a:sym typeface="Trebuchet MS"/>
            </a:endParaRPr>
          </a:p>
        </p:txBody>
      </p:sp>
      <p:sp>
        <p:nvSpPr>
          <p:cNvPr id="2210" name="Google Shape;2210;p129"/>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 HUB</a:t>
            </a:r>
            <a:endParaRPr/>
          </a:p>
        </p:txBody>
      </p:sp>
      <p:sp>
        <p:nvSpPr>
          <p:cNvPr id="2211" name="Google Shape;2211;p129"/>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SLACK CHANNEL</a:t>
            </a:r>
            <a:endParaRPr/>
          </a:p>
        </p:txBody>
      </p:sp>
      <p:sp>
        <p:nvSpPr>
          <p:cNvPr id="2212" name="Google Shape;2212;p129"/>
          <p:cNvSpPr/>
          <p:nvPr/>
        </p:nvSpPr>
        <p:spPr>
          <a:xfrm>
            <a:off x="5860826" y="7438404"/>
            <a:ext cx="301098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https://hub.docker.com/r/rapidsai/rapidsai</a:t>
            </a:r>
            <a:endParaRPr sz="1800" b="0" i="0" u="none" strike="noStrike" cap="none">
              <a:solidFill>
                <a:schemeClr val="accent4"/>
              </a:solidFill>
              <a:latin typeface="Trebuchet MS"/>
              <a:ea typeface="Trebuchet MS"/>
              <a:cs typeface="Trebuchet MS"/>
              <a:sym typeface="Trebuchet MS"/>
            </a:endParaRPr>
          </a:p>
        </p:txBody>
      </p:sp>
      <p:sp>
        <p:nvSpPr>
          <p:cNvPr id="2213" name="Google Shape;2213;p129"/>
          <p:cNvSpPr/>
          <p:nvPr/>
        </p:nvSpPr>
        <p:spPr>
          <a:xfrm>
            <a:off x="9668602" y="7438404"/>
            <a:ext cx="402199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https://rapids-goai.slack.com/join</a:t>
            </a:r>
            <a:endParaRPr sz="1800" b="0" i="0" u="none" strike="noStrike" cap="none">
              <a:solidFill>
                <a:schemeClr val="accent4"/>
              </a:solidFill>
              <a:latin typeface="Trebuchet MS"/>
              <a:ea typeface="Trebuchet MS"/>
              <a:cs typeface="Trebuchet MS"/>
              <a:sym typeface="Trebuchet MS"/>
            </a:endParaRPr>
          </a:p>
        </p:txBody>
      </p:sp>
      <p:sp>
        <p:nvSpPr>
          <p:cNvPr id="2214" name="Google Shape;2214;p129"/>
          <p:cNvSpPr/>
          <p:nvPr/>
        </p:nvSpPr>
        <p:spPr>
          <a:xfrm>
            <a:off x="14094059" y="7438404"/>
            <a:ext cx="3173804"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https://stackoverflow.com/tags/rapids</a:t>
            </a:r>
            <a:endParaRPr sz="1800" b="0" i="0" u="none" strike="noStrike" cap="none">
              <a:solidFill>
                <a:schemeClr val="accent4"/>
              </a:solidFill>
              <a:latin typeface="Trebuchet MS"/>
              <a:ea typeface="Trebuchet MS"/>
              <a:cs typeface="Trebuchet MS"/>
              <a:sym typeface="Trebuchet MS"/>
            </a:endParaRPr>
          </a:p>
        </p:txBody>
      </p:sp>
      <p:sp>
        <p:nvSpPr>
          <p:cNvPr id="2215" name="Google Shape;2215;p12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Conversation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grpSp>
        <p:nvGrpSpPr>
          <p:cNvPr id="2221" name="Google Shape;2221;p130"/>
          <p:cNvGrpSpPr/>
          <p:nvPr/>
        </p:nvGrpSpPr>
        <p:grpSpPr>
          <a:xfrm>
            <a:off x="13480231" y="3536352"/>
            <a:ext cx="3193828" cy="3094265"/>
            <a:chOff x="13480231" y="3536352"/>
            <a:chExt cx="3193828" cy="3094265"/>
          </a:xfrm>
        </p:grpSpPr>
        <p:pic>
          <p:nvPicPr>
            <p:cNvPr id="2222" name="Google Shape;2222;p1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480231" y="3536352"/>
              <a:ext cx="3193828" cy="279190"/>
            </a:xfrm>
            <a:prstGeom prst="rect">
              <a:avLst/>
            </a:prstGeom>
            <a:noFill/>
            <a:ln>
              <a:noFill/>
            </a:ln>
          </p:spPr>
        </p:pic>
        <p:pic>
          <p:nvPicPr>
            <p:cNvPr id="2223" name="Google Shape;2223;p13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506578" y="3815542"/>
              <a:ext cx="3092334" cy="2815075"/>
            </a:xfrm>
            <a:prstGeom prst="rect">
              <a:avLst/>
            </a:prstGeom>
            <a:noFill/>
            <a:ln>
              <a:noFill/>
            </a:ln>
          </p:spPr>
        </p:pic>
      </p:grpSp>
      <p:pic>
        <p:nvPicPr>
          <p:cNvPr id="2224" name="Google Shape;2224;p130"/>
          <p:cNvPicPr preferRelativeResize="0"/>
          <p:nvPr/>
        </p:nvPicPr>
        <p:blipFill rotWithShape="1">
          <a:blip r:embed="rId5" cstate="screen">
            <a:alphaModFix/>
            <a:extLst>
              <a:ext uri="{28A0092B-C50C-407E-A947-70E740481C1C}">
                <a14:useLocalDpi xmlns:a14="http://schemas.microsoft.com/office/drawing/2010/main"/>
              </a:ext>
            </a:extLst>
          </a:blip>
          <a:srcRect b="-767"/>
          <a:stretch/>
        </p:blipFill>
        <p:spPr>
          <a:xfrm>
            <a:off x="9410701" y="3346176"/>
            <a:ext cx="3943500" cy="3351300"/>
          </a:xfrm>
          <a:prstGeom prst="rect">
            <a:avLst/>
          </a:prstGeom>
          <a:noFill/>
          <a:ln>
            <a:noFill/>
          </a:ln>
        </p:spPr>
      </p:pic>
      <p:pic>
        <p:nvPicPr>
          <p:cNvPr id="2225" name="Google Shape;2225;p13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432758" y="6975563"/>
            <a:ext cx="7283116" cy="1473593"/>
          </a:xfrm>
          <a:prstGeom prst="rect">
            <a:avLst/>
          </a:prstGeom>
          <a:noFill/>
          <a:ln>
            <a:noFill/>
          </a:ln>
        </p:spPr>
      </p:pic>
      <p:grpSp>
        <p:nvGrpSpPr>
          <p:cNvPr id="2226" name="Google Shape;2226;p130"/>
          <p:cNvGrpSpPr/>
          <p:nvPr/>
        </p:nvGrpSpPr>
        <p:grpSpPr>
          <a:xfrm>
            <a:off x="1487033" y="3312582"/>
            <a:ext cx="7275443" cy="5088447"/>
            <a:chOff x="387375" y="2004525"/>
            <a:chExt cx="3573024" cy="2734625"/>
          </a:xfrm>
        </p:grpSpPr>
        <p:pic>
          <p:nvPicPr>
            <p:cNvPr id="2227" name="Google Shape;2227;p13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87375" y="2004525"/>
              <a:ext cx="3573024" cy="2734625"/>
            </a:xfrm>
            <a:prstGeom prst="rect">
              <a:avLst/>
            </a:prstGeom>
            <a:noFill/>
            <a:ln>
              <a:noFill/>
            </a:ln>
          </p:spPr>
        </p:pic>
        <p:pic>
          <p:nvPicPr>
            <p:cNvPr id="2228" name="Google Shape;2228;p13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02336" y="4197096"/>
              <a:ext cx="2635424" cy="173350"/>
            </a:xfrm>
            <a:prstGeom prst="rect">
              <a:avLst/>
            </a:prstGeom>
            <a:noFill/>
            <a:ln>
              <a:noFill/>
            </a:ln>
          </p:spPr>
        </p:pic>
      </p:grpSp>
      <p:sp>
        <p:nvSpPr>
          <p:cNvPr id="2229" name="Google Shape;2229;p13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Contribute Back</a:t>
            </a:r>
            <a:endParaRPr/>
          </a:p>
        </p:txBody>
      </p:sp>
      <p:sp>
        <p:nvSpPr>
          <p:cNvPr id="2230" name="Google Shape;2230;p13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231" name="Google Shape;2231;p130"/>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32" name="Google Shape;2232;p130"/>
          <p:cNvSpPr/>
          <p:nvPr/>
        </p:nvSpPr>
        <p:spPr>
          <a:xfrm>
            <a:off x="9425941" y="3360708"/>
            <a:ext cx="3870959"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33" name="Google Shape;2233;p130"/>
          <p:cNvSpPr/>
          <p:nvPr/>
        </p:nvSpPr>
        <p:spPr>
          <a:xfrm>
            <a:off x="9425941" y="6978316"/>
            <a:ext cx="7275444" cy="147084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34" name="Google Shape;2234;p130"/>
          <p:cNvSpPr/>
          <p:nvPr/>
        </p:nvSpPr>
        <p:spPr>
          <a:xfrm>
            <a:off x="13456181" y="3360708"/>
            <a:ext cx="3245204"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sp>
        <p:nvSpPr>
          <p:cNvPr id="2240" name="Google Shape;2240;p13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Notices</a:t>
            </a:r>
            <a:endParaRPr/>
          </a:p>
        </p:txBody>
      </p:sp>
      <p:sp>
        <p:nvSpPr>
          <p:cNvPr id="2241" name="Google Shape;2241;p13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Communicate and document changes to RAPIDS for contributors, core developers, users, and the community</a:t>
            </a:r>
            <a:endParaRPr/>
          </a:p>
        </p:txBody>
      </p:sp>
      <p:pic>
        <p:nvPicPr>
          <p:cNvPr id="2242" name="Google Shape;2242;p131"/>
          <p:cNvPicPr preferRelativeResize="0"/>
          <p:nvPr/>
        </p:nvPicPr>
        <p:blipFill>
          <a:blip r:embed="rId3">
            <a:alphaModFix/>
          </a:blip>
          <a:stretch>
            <a:fillRect/>
          </a:stretch>
        </p:blipFill>
        <p:spPr>
          <a:xfrm>
            <a:off x="4267225" y="3694122"/>
            <a:ext cx="9753600" cy="4467225"/>
          </a:xfrm>
          <a:prstGeom prst="rect">
            <a:avLst/>
          </a:prstGeom>
          <a:noFill/>
          <a:ln>
            <a:noFill/>
          </a:ln>
        </p:spPr>
      </p:pic>
      <p:sp>
        <p:nvSpPr>
          <p:cNvPr id="2243" name="Google Shape;2243;p131"/>
          <p:cNvSpPr txBox="1"/>
          <p:nvPr/>
        </p:nvSpPr>
        <p:spPr>
          <a:xfrm>
            <a:off x="6445692" y="8265682"/>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r>
              <a:rPr lang="en-US" i="1"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/notices</a:t>
            </a:r>
            <a:endParaRPr sz="1400" b="0" i="1" u="none" strike="noStrike" cap="none">
              <a:solidFill>
                <a:srgbClr val="999999"/>
              </a:solidFill>
              <a:latin typeface="Trebuchet MS"/>
              <a:ea typeface="Trebuchet MS"/>
              <a:cs typeface="Trebuchet MS"/>
              <a:sym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48"/>
        <p:cNvGrpSpPr/>
        <p:nvPr/>
      </p:nvGrpSpPr>
      <p:grpSpPr>
        <a:xfrm>
          <a:off x="0" y="0"/>
          <a:ext cx="0" cy="0"/>
          <a:chOff x="0" y="0"/>
          <a:chExt cx="0" cy="0"/>
        </a:xfrm>
      </p:grpSpPr>
      <p:sp>
        <p:nvSpPr>
          <p:cNvPr id="2249" name="Google Shape;2249;p132"/>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Getting Started</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2255" name="Google Shape;2255;p133"/>
          <p:cNvSpPr txBox="1">
            <a:spLocks noGrp="1"/>
          </p:cNvSpPr>
          <p:nvPr>
            <p:ph type="body" idx="1"/>
          </p:nvPr>
        </p:nvSpPr>
        <p:spPr>
          <a:xfrm>
            <a:off x="1547100" y="2958725"/>
            <a:ext cx="15128700" cy="52830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SzPts val="1920"/>
              <a:buFont typeface="Trebuchet MS"/>
              <a:buAutoNum type="arabicPeriod"/>
            </a:pPr>
            <a:r>
              <a:rPr lang="en-US"/>
              <a:t>Install RAPIDS on </a:t>
            </a:r>
            <a:r>
              <a:rPr lang="en-US" u="sng">
                <a:solidFill>
                  <a:schemeClr val="accent4"/>
                </a:solidFill>
                <a:hlinkClick r:id="rId3">
                  <a:extLst>
                    <a:ext uri="{A12FA001-AC4F-418D-AE19-62706E023703}">
                      <ahyp:hlinkClr xmlns:ahyp="http://schemas.microsoft.com/office/drawing/2018/hyperlinkcolor" val="tx"/>
                    </a:ext>
                  </a:extLst>
                </a:hlinkClick>
              </a:rPr>
              <a:t>Docker, Conda</a:t>
            </a:r>
            <a:r>
              <a:rPr lang="en-US"/>
              <a:t>,</a:t>
            </a:r>
            <a:r>
              <a:rPr lang="en-US" u="sng">
                <a:solidFill>
                  <a:schemeClr val="accent4"/>
                </a:solidFill>
              </a:rPr>
              <a:t> </a:t>
            </a:r>
            <a:r>
              <a:rPr lang="en-US" u="sng">
                <a:solidFill>
                  <a:schemeClr val="accent4"/>
                </a:solidFill>
                <a:hlinkClick r:id="rId4">
                  <a:extLst>
                    <a:ext uri="{A12FA001-AC4F-418D-AE19-62706E023703}">
                      <ahyp:hlinkClr xmlns:ahyp="http://schemas.microsoft.com/office/drawing/2018/hyperlinkcolor" val="tx"/>
                    </a:ext>
                  </a:extLst>
                </a:hlinkClick>
              </a:rPr>
              <a:t>deploy in your favorite cloud instance</a:t>
            </a:r>
            <a:r>
              <a:rPr lang="en-US"/>
              <a:t>, or quick start with </a:t>
            </a:r>
            <a:r>
              <a:rPr lang="en-US" u="sng">
                <a:solidFill>
                  <a:schemeClr val="accent4"/>
                </a:solidFill>
                <a:hlinkClick r:id="rId5">
                  <a:extLst>
                    <a:ext uri="{A12FA001-AC4F-418D-AE19-62706E023703}">
                      <ahyp:hlinkClr xmlns:ahyp="http://schemas.microsoft.com/office/drawing/2018/hyperlinkcolor" val="tx"/>
                    </a:ext>
                  </a:extLst>
                </a:hlinkClick>
              </a:rPr>
              <a:t>app.blazingsql.com</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6">
                  <a:extLst>
                    <a:ext uri="{A12FA001-AC4F-418D-AE19-62706E023703}">
                      <ahyp:hlinkClr xmlns:ahyp="http://schemas.microsoft.com/office/drawing/2018/hyperlinkcolor" val="tx"/>
                    </a:ext>
                  </a:extLst>
                </a:hlinkClick>
              </a:rPr>
              <a:t>walk through videos</a:t>
            </a:r>
            <a:r>
              <a:rPr lang="en-US"/>
              <a:t>, </a:t>
            </a:r>
            <a:r>
              <a:rPr lang="en-US" u="sng">
                <a:solidFill>
                  <a:schemeClr val="accent4"/>
                </a:solidFill>
                <a:hlinkClick r:id="rId7">
                  <a:extLst>
                    <a:ext uri="{A12FA001-AC4F-418D-AE19-62706E023703}">
                      <ahyp:hlinkClr xmlns:ahyp="http://schemas.microsoft.com/office/drawing/2018/hyperlinkcolor" val="tx"/>
                    </a:ext>
                  </a:extLst>
                </a:hlinkClick>
              </a:rPr>
              <a:t>blog content</a:t>
            </a:r>
            <a:r>
              <a:rPr lang="en-US"/>
              <a:t>, our </a:t>
            </a:r>
            <a:r>
              <a:rPr lang="en-US" u="sng">
                <a:solidFill>
                  <a:schemeClr val="accent4"/>
                </a:solidFill>
                <a:hlinkClick r:id="rId8">
                  <a:extLst>
                    <a:ext uri="{A12FA001-AC4F-418D-AE19-62706E023703}">
                      <ahyp:hlinkClr xmlns:ahyp="http://schemas.microsoft.com/office/drawing/2018/hyperlinkcolor" val="tx"/>
                    </a:ext>
                  </a:extLst>
                </a:hlinkClick>
              </a:rPr>
              <a:t>github</a:t>
            </a:r>
            <a:r>
              <a:rPr lang="en-US"/>
              <a:t>, the </a:t>
            </a:r>
            <a:r>
              <a:rPr lang="en-US" u="sng">
                <a:solidFill>
                  <a:schemeClr val="accent4"/>
                </a:solidFill>
                <a:hlinkClick r:id="rId9">
                  <a:extLst>
                    <a:ext uri="{A12FA001-AC4F-418D-AE19-62706E023703}">
                      <ahyp:hlinkClr xmlns:ahyp="http://schemas.microsoft.com/office/drawing/2018/hyperlinkcolor" val="tx"/>
                    </a:ext>
                  </a:extLst>
                </a:hlinkClick>
              </a:rPr>
              <a:t>tutorial notebooks</a:t>
            </a:r>
            <a:r>
              <a:rPr lang="en-US"/>
              <a:t>, and our </a:t>
            </a:r>
            <a:r>
              <a:rPr lang="en-US" u="sng">
                <a:solidFill>
                  <a:schemeClr val="accent4"/>
                </a:solidFill>
                <a:hlinkClick r:id="rId10">
                  <a:extLst>
                    <a:ext uri="{A12FA001-AC4F-418D-AE19-62706E023703}">
                      <ahyp:hlinkClr xmlns:ahyp="http://schemas.microsoft.com/office/drawing/2018/hyperlinkcolor" val="tx"/>
                    </a:ext>
                  </a:extLst>
                </a:hlinkClick>
              </a:rPr>
              <a:t>example workflows</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Build your own data science workflows.</a:t>
            </a:r>
            <a:endParaRPr/>
          </a:p>
          <a:p>
            <a:pPr marL="457200" lvl="0" indent="-457200" algn="l" rtl="0">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1">
                  <a:extLst>
                    <a:ext uri="{A12FA001-AC4F-418D-AE19-62706E023703}">
                      <ahyp:hlinkClr xmlns:ahyp="http://schemas.microsoft.com/office/drawing/2018/hyperlinkcolor" val="tx"/>
                    </a:ext>
                  </a:extLst>
                </a:hlinkClick>
              </a:rPr>
              <a:t>Slack</a:t>
            </a:r>
            <a:r>
              <a:rPr lang="en-US"/>
              <a:t>, </a:t>
            </a:r>
            <a:r>
              <a:rPr lang="en-US" u="sng">
                <a:solidFill>
                  <a:schemeClr val="accent4"/>
                </a:solidFill>
                <a:hlinkClick r:id="rId12">
                  <a:extLst>
                    <a:ext uri="{A12FA001-AC4F-418D-AE19-62706E023703}">
                      <ahyp:hlinkClr xmlns:ahyp="http://schemas.microsoft.com/office/drawing/2018/hyperlinkcolor" val="tx"/>
                    </a:ext>
                  </a:extLst>
                </a:hlinkClick>
              </a:rPr>
              <a:t>Google</a:t>
            </a:r>
            <a:r>
              <a:rPr lang="en-US"/>
              <a:t>, and </a:t>
            </a:r>
            <a:r>
              <a:rPr lang="en-US" u="sng">
                <a:solidFill>
                  <a:schemeClr val="accent4"/>
                </a:solidFill>
                <a:hlinkClick r:id="rId13">
                  <a:extLst>
                    <a:ext uri="{A12FA001-AC4F-418D-AE19-62706E023703}">
                      <ahyp:hlinkClr xmlns:ahyp="http://schemas.microsoft.com/office/drawing/2018/hyperlinkcolor" val="tx"/>
                    </a:ext>
                  </a:extLst>
                </a:hlinkClick>
              </a:rPr>
              <a:t>Twitter</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4">
                  <a:extLst>
                    <a:ext uri="{A12FA001-AC4F-418D-AE19-62706E023703}">
                      <ahyp:hlinkClr xmlns:ahyp="http://schemas.microsoft.com/office/drawing/2018/hyperlinkcolor" val="tx"/>
                    </a:ext>
                  </a:extLst>
                </a:hlinkClick>
              </a:rPr>
              <a:t>Stack Overflow</a:t>
            </a:r>
            <a:r>
              <a:rPr lang="en-US">
                <a:solidFill>
                  <a:schemeClr val="accent4"/>
                </a:solidFill>
              </a:rPr>
              <a:t>.</a:t>
            </a:r>
            <a:endParaRPr/>
          </a:p>
        </p:txBody>
      </p:sp>
      <p:sp>
        <p:nvSpPr>
          <p:cNvPr id="2256" name="Google Shape;2256;p13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13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Easy Installation</a:t>
            </a:r>
            <a:endParaRPr/>
          </a:p>
        </p:txBody>
      </p:sp>
      <p:sp>
        <p:nvSpPr>
          <p:cNvPr id="2263" name="Google Shape;2263;p13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Interactive Installation Guide </a:t>
            </a:r>
            <a:endParaRPr/>
          </a:p>
        </p:txBody>
      </p:sp>
      <p:sp>
        <p:nvSpPr>
          <p:cNvPr id="2264" name="Google Shape;2264;p134"/>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https://rapids.ai/start.html</a:t>
            </a:r>
            <a:endParaRPr sz="1600" b="0" i="0" u="none" strike="noStrike" cap="none">
              <a:solidFill>
                <a:schemeClr val="accent4"/>
              </a:solidFill>
              <a:latin typeface="Trebuchet MS"/>
              <a:ea typeface="Trebuchet MS"/>
              <a:cs typeface="Trebuchet MS"/>
              <a:sym typeface="Trebuchet MS"/>
            </a:endParaRPr>
          </a:p>
        </p:txBody>
      </p:sp>
      <p:pic>
        <p:nvPicPr>
          <p:cNvPr id="2265" name="Google Shape;2265;p13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090725" y="2735450"/>
            <a:ext cx="10106552" cy="6256800"/>
          </a:xfrm>
          <a:prstGeom prst="rect">
            <a:avLst/>
          </a:prstGeom>
          <a:noFill/>
          <a:ln>
            <a:noFill/>
          </a:ln>
        </p:spPr>
      </p:pic>
    </p:spTree>
  </p:cSld>
  <p:clrMapOvr>
    <a:masterClrMapping/>
  </p:clrMapOvr>
</p:sld>
</file>

<file path=ppt/theme/theme1.xml><?xml version="1.0" encoding="utf-8"?>
<a:theme xmlns:a="http://schemas.openxmlformats.org/drawingml/2006/main"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6449</Words>
  <Application>Microsoft Office PowerPoint</Application>
  <PresentationFormat>Custom</PresentationFormat>
  <Paragraphs>1418</Paragraphs>
  <Slides>108</Slides>
  <Notes>108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108</vt:i4>
      </vt:variant>
    </vt:vector>
  </HeadingPairs>
  <TitlesOfParts>
    <vt:vector size="120" baseType="lpstr">
      <vt:lpstr>Arial</vt:lpstr>
      <vt:lpstr>Century Gothic</vt:lpstr>
      <vt:lpstr>Courier New</vt:lpstr>
      <vt:lpstr>Trebuchet MS</vt:lpstr>
      <vt:lpstr>Calibri</vt:lpstr>
      <vt:lpstr>Noto Sans Symbols</vt:lpstr>
      <vt:lpstr>Consolas</vt:lpstr>
      <vt:lpstr>Roboto Mono</vt:lpstr>
      <vt:lpstr>Roboto</vt:lpstr>
      <vt:lpstr>Verdana</vt:lpstr>
      <vt:lpstr>1_Title &amp; Bullet</vt:lpstr>
      <vt:lpstr>Title &amp; Bullet</vt:lpstr>
      <vt:lpstr>The Platform Inside and Out Release 0.17</vt:lpstr>
      <vt:lpstr>Why GPUs?</vt:lpstr>
      <vt:lpstr>RAPIDS</vt:lpstr>
      <vt:lpstr>Data Processing Evolution</vt:lpstr>
      <vt:lpstr>Data Movement and Transformation</vt:lpstr>
      <vt:lpstr>Data Movement and Transformation</vt:lpstr>
      <vt:lpstr>Learning from Apache Arrow</vt:lpstr>
      <vt:lpstr>Data Processing Evolution</vt:lpstr>
      <vt:lpstr>Lightning-fast performance on real-world use cases</vt:lpstr>
      <vt:lpstr>Faster Speeds, Real World Benefits</vt:lpstr>
      <vt:lpstr>Faster Speeds, Real World Benefits</vt:lpstr>
      <vt:lpstr>Speed, UX, and Iteration</vt:lpstr>
      <vt:lpstr>RAPIDS 0.17 Release Summary</vt:lpstr>
      <vt:lpstr>What’s New in Release 0.17?</vt:lpstr>
      <vt:lpstr>RAPIDS Everywhere</vt:lpstr>
      <vt:lpstr>RAPIDS Core</vt:lpstr>
      <vt:lpstr>Open Source Data Science Ecosystem</vt:lpstr>
      <vt:lpstr>RAPIDS</vt:lpstr>
      <vt:lpstr>Dask</vt:lpstr>
      <vt:lpstr>RAPIDS</vt:lpstr>
      <vt:lpstr>Why Dask?</vt:lpstr>
      <vt:lpstr>Why OpenUCX?</vt:lpstr>
      <vt:lpstr>Scale Up with RAPIDS</vt:lpstr>
      <vt:lpstr>Scale Out with RAPIDS + Dask with OpenUCX</vt:lpstr>
      <vt:lpstr>cuDF</vt:lpstr>
      <vt:lpstr>RAPIDS</vt:lpstr>
      <vt:lpstr>GPU-Accelerated ETL</vt:lpstr>
      <vt:lpstr>ETL Technology Stack</vt:lpstr>
      <vt:lpstr>ETL - the Backbone of Data Science</vt:lpstr>
      <vt:lpstr>ETL - the Backbone of Data Science</vt:lpstr>
      <vt:lpstr>Benchmarks: Single-GPU Speedup vs. Pandas</vt:lpstr>
      <vt:lpstr>ETL - the Backbone of Data Science</vt:lpstr>
      <vt:lpstr>ETL - the Backbone of Data Science</vt:lpstr>
      <vt:lpstr>Extraction is the Cornerstone</vt:lpstr>
      <vt:lpstr>ETL is Not Just DataFrames!</vt:lpstr>
      <vt:lpstr>RAPIDS</vt:lpstr>
      <vt:lpstr>Interoperability for the Win</vt:lpstr>
      <vt:lpstr>ETL – Arrays and DataFrames</vt:lpstr>
      <vt:lpstr>Benchmark: Single-GPU CuPy vs NumPy</vt:lpstr>
      <vt:lpstr>SVD Benchmark</vt:lpstr>
      <vt:lpstr>cuML</vt:lpstr>
      <vt:lpstr>Machine Learning</vt:lpstr>
      <vt:lpstr>Problem</vt:lpstr>
      <vt:lpstr>ML Technology Stack</vt:lpstr>
      <vt:lpstr>RAPIDS Matches Common Python APIs</vt:lpstr>
      <vt:lpstr>RAPIDS Matches Common Python APIs</vt:lpstr>
      <vt:lpstr>Algorithms</vt:lpstr>
      <vt:lpstr>Benchmarks: Single-GPU cuML vs Scikit-learn</vt:lpstr>
      <vt:lpstr>Forest Inference</vt:lpstr>
      <vt:lpstr>XGBoost + RAPIDS: Better Together</vt:lpstr>
      <vt:lpstr>RAPIDS Integrated into Cloud ML Frameworks</vt:lpstr>
      <vt:lpstr>HPO Use Case: 100-Job Random Forest Airline Model</vt:lpstr>
      <vt:lpstr>SHAP Explainability</vt:lpstr>
      <vt:lpstr>Road to 1.0 - cuML </vt:lpstr>
      <vt:lpstr>Road to 1.0 - cuML</vt:lpstr>
      <vt:lpstr>cuGraph</vt:lpstr>
      <vt:lpstr>Graph Analytics</vt:lpstr>
      <vt:lpstr>Goals and Benefits of cuGraph</vt:lpstr>
      <vt:lpstr>Graph Technology Stack</vt:lpstr>
      <vt:lpstr>Algorithms</vt:lpstr>
      <vt:lpstr>Benchmarks: Single-GPU cuGraph vs NetworkX</vt:lpstr>
      <vt:lpstr>NetworkX Compatibility</vt:lpstr>
      <vt:lpstr>Multi-GPU PageRank Performance </vt:lpstr>
      <vt:lpstr>Road to 1.0 </vt:lpstr>
      <vt:lpstr>Road to 1.0 </vt:lpstr>
      <vt:lpstr>cuSpatial</vt:lpstr>
      <vt:lpstr>cuSpatial Technology Stack</vt:lpstr>
      <vt:lpstr>cuSpatial</vt:lpstr>
      <vt:lpstr>cuSpatial</vt:lpstr>
      <vt:lpstr>cuSpatial</vt:lpstr>
      <vt:lpstr>cuSignal</vt:lpstr>
      <vt:lpstr>cuSignal Technology Stack</vt:lpstr>
      <vt:lpstr>cuSignal – Selected Algorithms</vt:lpstr>
      <vt:lpstr>Speed of Light Performance – V100</vt:lpstr>
      <vt:lpstr>Efficient Memory Handling</vt:lpstr>
      <vt:lpstr>Cyber Log Accelerators</vt:lpstr>
      <vt:lpstr>CLX</vt:lpstr>
      <vt:lpstr>CLX Technology Stack</vt:lpstr>
      <vt:lpstr>CLX Contains Various Use Cases and Connectors</vt:lpstr>
      <vt:lpstr>cyBERT</vt:lpstr>
      <vt:lpstr>GPU SubWord Tokenizer</vt:lpstr>
      <vt:lpstr>CLX Query</vt:lpstr>
      <vt:lpstr>Visualization</vt:lpstr>
      <vt:lpstr>RAPIDS cuxfilter</vt:lpstr>
      <vt:lpstr>Plotly Dash</vt:lpstr>
      <vt:lpstr>pyViz Community</vt:lpstr>
      <vt:lpstr>Community</vt:lpstr>
      <vt:lpstr>Ecosystem Partners</vt:lpstr>
      <vt:lpstr>Building on Top of RAPIDS</vt:lpstr>
      <vt:lpstr>NVTabular</vt:lpstr>
      <vt:lpstr>BlazingSQL</vt:lpstr>
      <vt:lpstr>BlazingSQL</vt:lpstr>
      <vt:lpstr>cuStreamz</vt:lpstr>
      <vt:lpstr>Join the Conversation</vt:lpstr>
      <vt:lpstr>Contribute Back</vt:lpstr>
      <vt:lpstr>RAPIDS Notices</vt:lpstr>
      <vt:lpstr>Getting Started</vt:lpstr>
      <vt:lpstr>5 Steps to Getting Started with RAPIDS</vt:lpstr>
      <vt:lpstr>Easy Installation</vt:lpstr>
      <vt:lpstr>RAPIDS Docs</vt:lpstr>
      <vt:lpstr>RAPIDS Docs</vt:lpstr>
      <vt:lpstr>Explore: RAPIDS Code and Blogs</vt:lpstr>
      <vt:lpstr>Explore: RAPIDS Github</vt:lpstr>
      <vt:lpstr>Explore: RAPIDS Community Notebooks</vt:lpstr>
      <vt:lpstr>RAPIDS</vt:lpstr>
      <vt:lpstr>Deploy RAPIDS Everywhere</vt:lpstr>
      <vt:lpstr>Join the Movement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Platform Inside and Out Release 0.17</dc:title>
  <cp:lastModifiedBy>Saloni Jain</cp:lastModifiedBy>
  <cp:revision>3</cp:revision>
  <dcterms:modified xsi:type="dcterms:W3CDTF">2021-01-27T15:42:19Z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saljain@nvidia.com</vt:lpwstr>
  </property>
  <property fmtid="{D5CDD505-2E9C-101B-9397-08002B2CF9AE}" pid="5" name="MSIP_Label_6b558183-044c-4105-8d9c-cea02a2a3d86_SetDate">
    <vt:lpwstr>2021-01-27T15:32:18.4253207Z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